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Abril Fatface" panose="02000503000000020003" pitchFamily="2" charset="0"/>
      <p:regular r:id="rId26"/>
    </p:embeddedFont>
    <p:embeddedFont>
      <p:font typeface="Calibri" panose="020F0502020204030204" pitchFamily="34" charset="0"/>
      <p:regular r:id="rId27"/>
      <p:bold r:id="rId28"/>
      <p:italic r:id="rId29"/>
      <p:boldItalic r:id="rId30"/>
    </p:embeddedFont>
    <p:embeddedFont>
      <p:font typeface="Studly" panose="020B0604020202020204" charset="0"/>
      <p:regular r:id="rId31"/>
    </p:embeddedFont>
    <p:embeddedFont>
      <p:font typeface="TT Fors" panose="020B0604020202020204" charset="0"/>
      <p:regular r:id="rId32"/>
    </p:embeddedFont>
    <p:embeddedFont>
      <p:font typeface="TT Fors Bold" panose="020B0604020202020204" charset="0"/>
      <p:regular r:id="rId33"/>
    </p:embeddedFont>
    <p:embeddedFont>
      <p:font typeface="TT Norms" panose="020B0604020202020204" charset="0"/>
      <p:regular r:id="rId34"/>
    </p:embeddedFont>
    <p:embeddedFont>
      <p:font typeface="TT Norms Bold" panose="020B0604020202020204" charset="0"/>
      <p:regular r:id="rId35"/>
    </p:embeddedFont>
    <p:embeddedFont>
      <p:font typeface="TT Norms Light"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medium.com/firebase-developers/what-is-firebase-the-complete-story-abridged-bcc730c5f2c0" TargetMode="External"/><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17937" y="7818773"/>
            <a:ext cx="5370738" cy="1487669"/>
          </a:xfrm>
          <a:prstGeom prst="rect">
            <a:avLst/>
          </a:prstGeom>
        </p:spPr>
      </p:pic>
      <p:grpSp>
        <p:nvGrpSpPr>
          <p:cNvPr id="3" name="Group 3"/>
          <p:cNvGrpSpPr/>
          <p:nvPr/>
        </p:nvGrpSpPr>
        <p:grpSpPr>
          <a:xfrm>
            <a:off x="931351" y="633329"/>
            <a:ext cx="7398302" cy="790742"/>
            <a:chOff x="0" y="0"/>
            <a:chExt cx="9864402" cy="1054323"/>
          </a:xfrm>
        </p:grpSpPr>
        <p:sp>
          <p:nvSpPr>
            <p:cNvPr id="4" name="TextBox 4"/>
            <p:cNvSpPr txBox="1"/>
            <p:nvPr/>
          </p:nvSpPr>
          <p:spPr>
            <a:xfrm>
              <a:off x="0" y="-57150"/>
              <a:ext cx="5898726" cy="586978"/>
            </a:xfrm>
            <a:prstGeom prst="rect">
              <a:avLst/>
            </a:prstGeom>
          </p:spPr>
          <p:txBody>
            <a:bodyPr lIns="0" tIns="0" rIns="0" bIns="0" rtlCol="0" anchor="t">
              <a:spAutoFit/>
            </a:bodyPr>
            <a:lstStyle/>
            <a:p>
              <a:pPr>
                <a:lnSpc>
                  <a:spcPts val="3744"/>
                </a:lnSpc>
              </a:pPr>
              <a:r>
                <a:rPr lang="en-US" sz="2674">
                  <a:solidFill>
                    <a:srgbClr val="426E92"/>
                  </a:solidFill>
                  <a:latin typeface="TT Norms Bold"/>
                </a:rPr>
                <a:t>Şaban Çepni/ 17058052</a:t>
              </a:r>
            </a:p>
          </p:txBody>
        </p:sp>
        <p:sp>
          <p:nvSpPr>
            <p:cNvPr id="5" name="TextBox 5"/>
            <p:cNvSpPr txBox="1"/>
            <p:nvPr/>
          </p:nvSpPr>
          <p:spPr>
            <a:xfrm>
              <a:off x="0" y="568601"/>
              <a:ext cx="9864402" cy="485722"/>
            </a:xfrm>
            <a:prstGeom prst="rect">
              <a:avLst/>
            </a:prstGeom>
          </p:spPr>
          <p:txBody>
            <a:bodyPr lIns="0" tIns="0" rIns="0" bIns="0" rtlCol="0" anchor="t">
              <a:spAutoFit/>
            </a:bodyPr>
            <a:lstStyle/>
            <a:p>
              <a:pPr algn="just">
                <a:lnSpc>
                  <a:spcPts val="3153"/>
                </a:lnSpc>
              </a:pPr>
              <a:r>
                <a:rPr lang="en-US" sz="2252">
                  <a:solidFill>
                    <a:srgbClr val="545454"/>
                  </a:solidFill>
                  <a:latin typeface="TT Norms"/>
                </a:rPr>
                <a:t>Mathematical Engineering Student</a:t>
              </a:r>
            </a:p>
          </p:txBody>
        </p:sp>
      </p:grpSp>
      <p:sp>
        <p:nvSpPr>
          <p:cNvPr id="6" name="TextBox 6"/>
          <p:cNvSpPr txBox="1"/>
          <p:nvPr/>
        </p:nvSpPr>
        <p:spPr>
          <a:xfrm>
            <a:off x="1663934" y="3925318"/>
            <a:ext cx="15595366" cy="2079637"/>
          </a:xfrm>
          <a:prstGeom prst="rect">
            <a:avLst/>
          </a:prstGeom>
        </p:spPr>
        <p:txBody>
          <a:bodyPr lIns="0" tIns="0" rIns="0" bIns="0" rtlCol="0" anchor="t">
            <a:spAutoFit/>
          </a:bodyPr>
          <a:lstStyle/>
          <a:p>
            <a:pPr algn="ctr">
              <a:lnSpc>
                <a:spcPts val="8000"/>
              </a:lnSpc>
            </a:pPr>
            <a:r>
              <a:rPr lang="en-US" sz="8000" spc="-400">
                <a:solidFill>
                  <a:srgbClr val="426E92"/>
                </a:solidFill>
                <a:latin typeface="TT Norms Bold"/>
              </a:rPr>
              <a:t>Social Media Application Using Firebase and Android Studio</a:t>
            </a:r>
          </a:p>
        </p:txBody>
      </p:sp>
      <p:sp>
        <p:nvSpPr>
          <p:cNvPr id="7" name="TextBox 7"/>
          <p:cNvSpPr txBox="1"/>
          <p:nvPr/>
        </p:nvSpPr>
        <p:spPr>
          <a:xfrm>
            <a:off x="13246997" y="9249292"/>
            <a:ext cx="4279003" cy="468113"/>
          </a:xfrm>
          <a:prstGeom prst="rect">
            <a:avLst/>
          </a:prstGeom>
        </p:spPr>
        <p:txBody>
          <a:bodyPr lIns="0" tIns="0" rIns="0" bIns="0" rtlCol="0" anchor="t">
            <a:spAutoFit/>
          </a:bodyPr>
          <a:lstStyle/>
          <a:p>
            <a:pPr algn="r">
              <a:lnSpc>
                <a:spcPts val="3855"/>
              </a:lnSpc>
            </a:pPr>
            <a:r>
              <a:rPr lang="en-US" sz="2753">
                <a:solidFill>
                  <a:srgbClr val="426E92"/>
                </a:solidFill>
                <a:latin typeface="TT Fors Bold"/>
              </a:rPr>
              <a:t>WELCOME!</a:t>
            </a:r>
          </a:p>
        </p:txBody>
      </p:sp>
      <p:sp>
        <p:nvSpPr>
          <p:cNvPr id="8" name="TextBox 8"/>
          <p:cNvSpPr txBox="1"/>
          <p:nvPr/>
        </p:nvSpPr>
        <p:spPr>
          <a:xfrm>
            <a:off x="5988674" y="5966855"/>
            <a:ext cx="9063272" cy="412751"/>
          </a:xfrm>
          <a:prstGeom prst="rect">
            <a:avLst/>
          </a:prstGeom>
        </p:spPr>
        <p:txBody>
          <a:bodyPr lIns="0" tIns="0" rIns="0" bIns="0" rtlCol="0" anchor="t">
            <a:spAutoFit/>
          </a:bodyPr>
          <a:lstStyle/>
          <a:p>
            <a:pPr>
              <a:lnSpc>
                <a:spcPts val="3499"/>
              </a:lnSpc>
            </a:pPr>
            <a:r>
              <a:rPr lang="en-US" sz="2499">
                <a:solidFill>
                  <a:srgbClr val="000000"/>
                </a:solidFill>
                <a:latin typeface="TT Norms Bold"/>
              </a:rPr>
              <a:t>Thesis Supervisor: Dr. Gökhan GÖKSU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699119"/>
            <a:ext cx="3832242" cy="7761504"/>
          </a:xfrm>
          <a:prstGeom prst="rect">
            <a:avLst/>
          </a:prstGeom>
        </p:spPr>
      </p:pic>
      <p:grpSp>
        <p:nvGrpSpPr>
          <p:cNvPr id="3" name="Group 3"/>
          <p:cNvGrpSpPr>
            <a:grpSpLocks noChangeAspect="1"/>
          </p:cNvGrpSpPr>
          <p:nvPr/>
        </p:nvGrpSpPr>
        <p:grpSpPr>
          <a:xfrm>
            <a:off x="1069212" y="828652"/>
            <a:ext cx="3751219" cy="7502438"/>
            <a:chOff x="0" y="0"/>
            <a:chExt cx="3175000" cy="6350000"/>
          </a:xfrm>
        </p:grpSpPr>
        <p:sp>
          <p:nvSpPr>
            <p:cNvPr id="4" name="Freeform 4"/>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a:stretch>
            </a:blipFill>
          </p:spPr>
        </p:sp>
        <p:sp>
          <p:nvSpPr>
            <p:cNvPr id="5" name="Freeform 5"/>
            <p:cNvSpPr/>
            <p:nvPr/>
          </p:nvSpPr>
          <p:spPr>
            <a:xfrm>
              <a:off x="0" y="0"/>
              <a:ext cx="3175000" cy="6350000"/>
            </a:xfrm>
            <a:custGeom>
              <a:avLst/>
              <a:gdLst/>
              <a:ahLst/>
              <a:cxnLst/>
              <a:rect l="l" t="t" r="r" b="b"/>
              <a:pathLst>
                <a:path w="3175000" h="6350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sp>
        <p:nvSpPr>
          <p:cNvPr id="6" name="TextBox 6"/>
          <p:cNvSpPr txBox="1"/>
          <p:nvPr/>
        </p:nvSpPr>
        <p:spPr>
          <a:xfrm>
            <a:off x="5891395" y="1551714"/>
            <a:ext cx="12134130" cy="660400"/>
          </a:xfrm>
          <a:prstGeom prst="rect">
            <a:avLst/>
          </a:prstGeom>
        </p:spPr>
        <p:txBody>
          <a:bodyPr lIns="0" tIns="0" rIns="0" bIns="0" rtlCol="0" anchor="t">
            <a:spAutoFit/>
          </a:bodyPr>
          <a:lstStyle/>
          <a:p>
            <a:pPr algn="ctr">
              <a:lnSpc>
                <a:spcPts val="5000"/>
              </a:lnSpc>
            </a:pPr>
            <a:r>
              <a:rPr lang="en-US" sz="5000" spc="-250">
                <a:solidFill>
                  <a:srgbClr val="426E92"/>
                </a:solidFill>
                <a:latin typeface="TT Norms Bold"/>
              </a:rPr>
              <a:t>Firebase Cloud Messaging</a:t>
            </a:r>
          </a:p>
        </p:txBody>
      </p:sp>
      <p:sp>
        <p:nvSpPr>
          <p:cNvPr id="7" name="TextBox 7"/>
          <p:cNvSpPr txBox="1"/>
          <p:nvPr/>
        </p:nvSpPr>
        <p:spPr>
          <a:xfrm>
            <a:off x="6333161" y="7795696"/>
            <a:ext cx="11496355" cy="935973"/>
          </a:xfrm>
          <a:prstGeom prst="rect">
            <a:avLst/>
          </a:prstGeom>
        </p:spPr>
        <p:txBody>
          <a:bodyPr lIns="0" tIns="0" rIns="0" bIns="0" rtlCol="0" anchor="t">
            <a:spAutoFit/>
          </a:bodyPr>
          <a:lstStyle/>
          <a:p>
            <a:pPr algn="ctr">
              <a:lnSpc>
                <a:spcPts val="2485"/>
              </a:lnSpc>
            </a:pPr>
            <a:r>
              <a:rPr lang="en-US" sz="1775">
                <a:solidFill>
                  <a:srgbClr val="000000"/>
                </a:solidFill>
                <a:latin typeface="TT Norms Bold"/>
              </a:rPr>
              <a:t>Quotation:</a:t>
            </a:r>
          </a:p>
          <a:p>
            <a:pPr algn="ctr">
              <a:lnSpc>
                <a:spcPts val="2485"/>
              </a:lnSpc>
            </a:pPr>
            <a:r>
              <a:rPr lang="en-US" sz="1775">
                <a:solidFill>
                  <a:srgbClr val="000000"/>
                </a:solidFill>
                <a:latin typeface="TT Norms"/>
              </a:rPr>
              <a:t>Y. S. Yilmaz, B. I. Aydin and M. Demirbas, "Google cloud messaging (GCM): An evaluation," 2014 IEEE Global Communications Conference, Austin, TX, USA, 2014, pp. 2807-2812, doi: 10.1109/GLOCOM.2014.7037233.</a:t>
            </a:r>
          </a:p>
        </p:txBody>
      </p:sp>
      <p:sp>
        <p:nvSpPr>
          <p:cNvPr id="8" name="TextBox 8"/>
          <p:cNvSpPr txBox="1"/>
          <p:nvPr/>
        </p:nvSpPr>
        <p:spPr>
          <a:xfrm>
            <a:off x="6405202" y="2164489"/>
            <a:ext cx="11620323" cy="5354982"/>
          </a:xfrm>
          <a:prstGeom prst="rect">
            <a:avLst/>
          </a:prstGeom>
        </p:spPr>
        <p:txBody>
          <a:bodyPr lIns="0" tIns="0" rIns="0" bIns="0" rtlCol="0" anchor="t">
            <a:spAutoFit/>
          </a:bodyPr>
          <a:lstStyle/>
          <a:p>
            <a:pPr>
              <a:lnSpc>
                <a:spcPts val="3568"/>
              </a:lnSpc>
            </a:pPr>
            <a:r>
              <a:rPr lang="en-US" sz="2548">
                <a:solidFill>
                  <a:srgbClr val="000000"/>
                </a:solidFill>
                <a:latin typeface="TT Norms Light"/>
              </a:rPr>
              <a:t>           It was previously known as Google Cloud Messaging. Firebase Cloud Messaging is designed to provide connection to your devices via messages and notifications.</a:t>
            </a:r>
          </a:p>
          <a:p>
            <a:pPr>
              <a:lnSpc>
                <a:spcPts val="3568"/>
              </a:lnSpc>
              <a:spcBef>
                <a:spcPct val="0"/>
              </a:spcBef>
            </a:pPr>
            <a:r>
              <a:rPr lang="en-US" sz="2548">
                <a:solidFill>
                  <a:srgbClr val="000000"/>
                </a:solidFill>
                <a:latin typeface="TT Norms Light"/>
              </a:rPr>
              <a:t> "Our findings reveal that the GCM message delivery is unpredictable, namely having a reliable connection to Google's GCM servers on the client device does not guarantee a timely message arrival. Therefore, GCM is not suitable for time sensitive and/or "must-deliver-to-all" app scenarios. On the other hand, GCM delivers the push messages to a big portion of the subscribers (more than 40% in any experiment scenario) in a reasonable timeframe (in 10 seconds)."  It’s intended to be reliable, with 98% of messages delivered to connected devices in 500ms or less, as well as massively scalable, with an infrastructure that delivers over a trillion messages each week. </a:t>
            </a:r>
          </a:p>
        </p:txBody>
      </p:sp>
      <p:sp>
        <p:nvSpPr>
          <p:cNvPr id="9" name="TextBox 9"/>
          <p:cNvSpPr txBox="1"/>
          <p:nvPr/>
        </p:nvSpPr>
        <p:spPr>
          <a:xfrm>
            <a:off x="1028700" y="8690756"/>
            <a:ext cx="4159054" cy="701674"/>
          </a:xfrm>
          <a:prstGeom prst="rect">
            <a:avLst/>
          </a:prstGeom>
        </p:spPr>
        <p:txBody>
          <a:bodyPr lIns="0" tIns="0" rIns="0" bIns="0" rtlCol="0" anchor="t">
            <a:spAutoFit/>
          </a:bodyPr>
          <a:lstStyle/>
          <a:p>
            <a:pPr algn="ctr">
              <a:lnSpc>
                <a:spcPts val="2800"/>
              </a:lnSpc>
            </a:pPr>
            <a:r>
              <a:rPr lang="en-US" sz="2000">
                <a:solidFill>
                  <a:srgbClr val="426E92"/>
                </a:solidFill>
                <a:latin typeface="TT Norms Bold"/>
              </a:rPr>
              <a:t>Notifications Using Firebase Cloud Messaging</a:t>
            </a:r>
          </a:p>
        </p:txBody>
      </p:sp>
      <p:sp>
        <p:nvSpPr>
          <p:cNvPr id="10" name="AutoShape 10"/>
          <p:cNvSpPr/>
          <p:nvPr/>
        </p:nvSpPr>
        <p:spPr>
          <a:xfrm>
            <a:off x="16837514" y="9041355"/>
            <a:ext cx="421786" cy="0"/>
          </a:xfrm>
          <a:prstGeom prst="line">
            <a:avLst/>
          </a:prstGeom>
          <a:ln w="47625" cap="flat">
            <a:solidFill>
              <a:srgbClr val="426E92"/>
            </a:solidFill>
            <a:prstDash val="solid"/>
            <a:headEnd type="none" w="sm" len="sm"/>
            <a:tailEnd type="arrow" w="med" len="sm"/>
          </a:ln>
        </p:spPr>
      </p:sp>
      <p:sp>
        <p:nvSpPr>
          <p:cNvPr id="11" name="TextBox 11"/>
          <p:cNvSpPr txBox="1"/>
          <p:nvPr/>
        </p:nvSpPr>
        <p:spPr>
          <a:xfrm>
            <a:off x="10887534" y="8871558"/>
            <a:ext cx="5840242" cy="386742"/>
          </a:xfrm>
          <a:prstGeom prst="rect">
            <a:avLst/>
          </a:prstGeom>
        </p:spPr>
        <p:txBody>
          <a:bodyPr lIns="0" tIns="0" rIns="0" bIns="0" rtlCol="0" anchor="t">
            <a:spAutoFit/>
          </a:bodyPr>
          <a:lstStyle/>
          <a:p>
            <a:pPr algn="r">
              <a:lnSpc>
                <a:spcPts val="3181"/>
              </a:lnSpc>
            </a:pPr>
            <a:r>
              <a:rPr lang="en-US" sz="2272">
                <a:solidFill>
                  <a:srgbClr val="426E92"/>
                </a:solidFill>
                <a:latin typeface="TT Fors Bold"/>
              </a:rPr>
              <a:t>NEXT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542515" y="561340"/>
            <a:ext cx="9716785" cy="9354990"/>
          </a:xfrm>
          <a:prstGeom prst="rect">
            <a:avLst/>
          </a:prstGeom>
        </p:spPr>
      </p:pic>
      <p:sp>
        <p:nvSpPr>
          <p:cNvPr id="3" name="TextBox 3"/>
          <p:cNvSpPr txBox="1"/>
          <p:nvPr/>
        </p:nvSpPr>
        <p:spPr>
          <a:xfrm>
            <a:off x="743554" y="3949785"/>
            <a:ext cx="6327690" cy="1289050"/>
          </a:xfrm>
          <a:prstGeom prst="rect">
            <a:avLst/>
          </a:prstGeom>
        </p:spPr>
        <p:txBody>
          <a:bodyPr lIns="0" tIns="0" rIns="0" bIns="0" rtlCol="0" anchor="t">
            <a:spAutoFit/>
          </a:bodyPr>
          <a:lstStyle/>
          <a:p>
            <a:pPr algn="ctr">
              <a:lnSpc>
                <a:spcPts val="5000"/>
              </a:lnSpc>
            </a:pPr>
            <a:r>
              <a:rPr lang="en-US" sz="5000" spc="-250">
                <a:solidFill>
                  <a:srgbClr val="426E92"/>
                </a:solidFill>
                <a:latin typeface="TT Norms Bold"/>
              </a:rPr>
              <a:t>Work Flow Diagram Of The Application</a:t>
            </a:r>
          </a:p>
        </p:txBody>
      </p:sp>
      <p:sp>
        <p:nvSpPr>
          <p:cNvPr id="4" name="TextBox 4"/>
          <p:cNvSpPr txBox="1"/>
          <p:nvPr/>
        </p:nvSpPr>
        <p:spPr>
          <a:xfrm>
            <a:off x="1043094" y="5558337"/>
            <a:ext cx="5728609" cy="850900"/>
          </a:xfrm>
          <a:prstGeom prst="rect">
            <a:avLst/>
          </a:prstGeom>
        </p:spPr>
        <p:txBody>
          <a:bodyPr lIns="0" tIns="0" rIns="0" bIns="0" rtlCol="0" anchor="t">
            <a:spAutoFit/>
          </a:bodyPr>
          <a:lstStyle/>
          <a:p>
            <a:pPr>
              <a:lnSpc>
                <a:spcPts val="3499"/>
              </a:lnSpc>
            </a:pPr>
            <a:r>
              <a:rPr lang="en-US" sz="2499">
                <a:solidFill>
                  <a:srgbClr val="000000"/>
                </a:solidFill>
                <a:latin typeface="TT Norms Light"/>
              </a:rPr>
              <a:t>Top writing is activity that gets user there</a:t>
            </a:r>
          </a:p>
          <a:p>
            <a:pPr>
              <a:lnSpc>
                <a:spcPts val="3499"/>
              </a:lnSpc>
              <a:spcBef>
                <a:spcPct val="0"/>
              </a:spcBef>
            </a:pPr>
            <a:r>
              <a:rPr lang="en-US" sz="2499">
                <a:solidFill>
                  <a:srgbClr val="000000"/>
                </a:solidFill>
                <a:latin typeface="TT Norms Light"/>
              </a:rPr>
              <a:t>Bottom writing is the page.</a:t>
            </a:r>
          </a:p>
        </p:txBody>
      </p:sp>
      <p:sp>
        <p:nvSpPr>
          <p:cNvPr id="5" name="AutoShape 5"/>
          <p:cNvSpPr/>
          <p:nvPr/>
        </p:nvSpPr>
        <p:spPr>
          <a:xfrm>
            <a:off x="16837514" y="9041355"/>
            <a:ext cx="421786" cy="0"/>
          </a:xfrm>
          <a:prstGeom prst="line">
            <a:avLst/>
          </a:prstGeom>
          <a:ln w="47625" cap="flat">
            <a:solidFill>
              <a:srgbClr val="426E92"/>
            </a:solidFill>
            <a:prstDash val="solid"/>
            <a:headEnd type="none" w="sm" len="sm"/>
            <a:tailEnd type="arrow" w="med" len="sm"/>
          </a:ln>
        </p:spPr>
      </p:sp>
      <p:sp>
        <p:nvSpPr>
          <p:cNvPr id="6" name="TextBox 6"/>
          <p:cNvSpPr txBox="1"/>
          <p:nvPr/>
        </p:nvSpPr>
        <p:spPr>
          <a:xfrm>
            <a:off x="10887534" y="8871558"/>
            <a:ext cx="5840242" cy="386742"/>
          </a:xfrm>
          <a:prstGeom prst="rect">
            <a:avLst/>
          </a:prstGeom>
        </p:spPr>
        <p:txBody>
          <a:bodyPr lIns="0" tIns="0" rIns="0" bIns="0" rtlCol="0" anchor="t">
            <a:spAutoFit/>
          </a:bodyPr>
          <a:lstStyle/>
          <a:p>
            <a:pPr algn="r">
              <a:lnSpc>
                <a:spcPts val="3181"/>
              </a:lnSpc>
            </a:pPr>
            <a:r>
              <a:rPr lang="en-US" sz="2272">
                <a:solidFill>
                  <a:srgbClr val="426E92"/>
                </a:solidFill>
                <a:latin typeface="TT Fors Bold"/>
              </a:rPr>
              <a:t>NEXT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2538096" y="1000125"/>
            <a:ext cx="13443199" cy="8286750"/>
            <a:chOff x="0" y="0"/>
            <a:chExt cx="17924266" cy="11049000"/>
          </a:xfrm>
        </p:grpSpPr>
        <p:sp>
          <p:nvSpPr>
            <p:cNvPr id="3" name="AutoShape 3"/>
            <p:cNvSpPr/>
            <p:nvPr/>
          </p:nvSpPr>
          <p:spPr>
            <a:xfrm>
              <a:off x="5376363" y="5473700"/>
              <a:ext cx="594250" cy="0"/>
            </a:xfrm>
            <a:prstGeom prst="line">
              <a:avLst/>
            </a:prstGeom>
            <a:ln w="76200" cap="flat">
              <a:solidFill>
                <a:srgbClr val="426E92"/>
              </a:solidFill>
              <a:prstDash val="solid"/>
              <a:headEnd type="none" w="sm" len="sm"/>
              <a:tailEnd type="arrow" w="med" len="sm"/>
            </a:ln>
          </p:spPr>
        </p:sp>
        <p:sp>
          <p:nvSpPr>
            <p:cNvPr id="4" name="AutoShape 4"/>
            <p:cNvSpPr/>
            <p:nvPr/>
          </p:nvSpPr>
          <p:spPr>
            <a:xfrm>
              <a:off x="11779940" y="5549900"/>
              <a:ext cx="594250" cy="0"/>
            </a:xfrm>
            <a:prstGeom prst="line">
              <a:avLst/>
            </a:prstGeom>
            <a:ln w="76200" cap="flat">
              <a:solidFill>
                <a:srgbClr val="426E92"/>
              </a:solidFill>
              <a:prstDash val="solid"/>
              <a:headEnd type="none" w="sm" len="sm"/>
              <a:tailEnd type="arrow" w="med" len="sm"/>
            </a:ln>
          </p:spPr>
        </p:sp>
        <p:pic>
          <p:nvPicPr>
            <p:cNvPr id="5" name="Picture 5"/>
            <p:cNvPicPr>
              <a:picLocks noChangeAspect="1"/>
            </p:cNvPicPr>
            <p:nvPr/>
          </p:nvPicPr>
          <p:blipFill>
            <a:blip r:embed="rId2"/>
            <a:srcRect/>
            <a:stretch>
              <a:fillRect/>
            </a:stretch>
          </p:blipFill>
          <p:spPr>
            <a:xfrm>
              <a:off x="0" y="0"/>
              <a:ext cx="5173163" cy="10972800"/>
            </a:xfrm>
            <a:prstGeom prst="rect">
              <a:avLst/>
            </a:prstGeom>
          </p:spPr>
        </p:pic>
        <p:pic>
          <p:nvPicPr>
            <p:cNvPr id="6" name="Picture 6"/>
            <p:cNvPicPr>
              <a:picLocks noChangeAspect="1"/>
            </p:cNvPicPr>
            <p:nvPr/>
          </p:nvPicPr>
          <p:blipFill>
            <a:blip r:embed="rId3"/>
            <a:srcRect/>
            <a:stretch>
              <a:fillRect/>
            </a:stretch>
          </p:blipFill>
          <p:spPr>
            <a:xfrm>
              <a:off x="6168346" y="0"/>
              <a:ext cx="5413474" cy="10998200"/>
            </a:xfrm>
            <a:prstGeom prst="rect">
              <a:avLst/>
            </a:prstGeom>
          </p:spPr>
        </p:pic>
        <p:pic>
          <p:nvPicPr>
            <p:cNvPr id="7" name="Picture 7"/>
            <p:cNvPicPr>
              <a:picLocks noChangeAspect="1"/>
            </p:cNvPicPr>
            <p:nvPr/>
          </p:nvPicPr>
          <p:blipFill>
            <a:blip r:embed="rId4"/>
            <a:srcRect/>
            <a:stretch>
              <a:fillRect/>
            </a:stretch>
          </p:blipFill>
          <p:spPr>
            <a:xfrm>
              <a:off x="12577390" y="50800"/>
              <a:ext cx="5346876" cy="10998200"/>
            </a:xfrm>
            <a:prstGeom prst="rect">
              <a:avLst/>
            </a:prstGeom>
          </p:spPr>
        </p:pic>
      </p:grpSp>
      <p:sp>
        <p:nvSpPr>
          <p:cNvPr id="8" name="TextBox 8"/>
          <p:cNvSpPr txBox="1"/>
          <p:nvPr/>
        </p:nvSpPr>
        <p:spPr>
          <a:xfrm>
            <a:off x="2538096" y="9239250"/>
            <a:ext cx="3973743" cy="349249"/>
          </a:xfrm>
          <a:prstGeom prst="rect">
            <a:avLst/>
          </a:prstGeom>
        </p:spPr>
        <p:txBody>
          <a:bodyPr lIns="0" tIns="0" rIns="0" bIns="0" rtlCol="0" anchor="t">
            <a:spAutoFit/>
          </a:bodyPr>
          <a:lstStyle/>
          <a:p>
            <a:pPr algn="ctr">
              <a:lnSpc>
                <a:spcPts val="2800"/>
              </a:lnSpc>
            </a:pPr>
            <a:r>
              <a:rPr lang="en-US" sz="2000">
                <a:solidFill>
                  <a:srgbClr val="426E92"/>
                </a:solidFill>
                <a:latin typeface="TT Norms Bold"/>
              </a:rPr>
              <a:t>Main Screen</a:t>
            </a:r>
          </a:p>
        </p:txBody>
      </p:sp>
      <p:sp>
        <p:nvSpPr>
          <p:cNvPr id="9" name="TextBox 9"/>
          <p:cNvSpPr txBox="1"/>
          <p:nvPr/>
        </p:nvSpPr>
        <p:spPr>
          <a:xfrm>
            <a:off x="7186393" y="9239250"/>
            <a:ext cx="4037134" cy="349249"/>
          </a:xfrm>
          <a:prstGeom prst="rect">
            <a:avLst/>
          </a:prstGeom>
        </p:spPr>
        <p:txBody>
          <a:bodyPr lIns="0" tIns="0" rIns="0" bIns="0" rtlCol="0" anchor="t">
            <a:spAutoFit/>
          </a:bodyPr>
          <a:lstStyle/>
          <a:p>
            <a:pPr algn="ctr">
              <a:lnSpc>
                <a:spcPts val="2800"/>
              </a:lnSpc>
            </a:pPr>
            <a:r>
              <a:rPr lang="en-US" sz="2000">
                <a:solidFill>
                  <a:srgbClr val="426E92"/>
                </a:solidFill>
                <a:latin typeface="TT Norms Bold"/>
              </a:rPr>
              <a:t>Register Screen</a:t>
            </a:r>
          </a:p>
        </p:txBody>
      </p:sp>
      <p:sp>
        <p:nvSpPr>
          <p:cNvPr id="10" name="TextBox 10"/>
          <p:cNvSpPr txBox="1"/>
          <p:nvPr/>
        </p:nvSpPr>
        <p:spPr>
          <a:xfrm>
            <a:off x="11974642" y="9239250"/>
            <a:ext cx="4006654" cy="349249"/>
          </a:xfrm>
          <a:prstGeom prst="rect">
            <a:avLst/>
          </a:prstGeom>
        </p:spPr>
        <p:txBody>
          <a:bodyPr lIns="0" tIns="0" rIns="0" bIns="0" rtlCol="0" anchor="t">
            <a:spAutoFit/>
          </a:bodyPr>
          <a:lstStyle/>
          <a:p>
            <a:pPr algn="ctr">
              <a:lnSpc>
                <a:spcPts val="2800"/>
              </a:lnSpc>
            </a:pPr>
            <a:r>
              <a:rPr lang="en-US" sz="2000">
                <a:solidFill>
                  <a:srgbClr val="426E92"/>
                </a:solidFill>
                <a:latin typeface="TT Norms Bold"/>
              </a:rPr>
              <a:t>Login Screen</a:t>
            </a:r>
          </a:p>
        </p:txBody>
      </p:sp>
      <p:sp>
        <p:nvSpPr>
          <p:cNvPr id="11" name="AutoShape 11"/>
          <p:cNvSpPr/>
          <p:nvPr/>
        </p:nvSpPr>
        <p:spPr>
          <a:xfrm>
            <a:off x="17048407" y="9093504"/>
            <a:ext cx="421786" cy="0"/>
          </a:xfrm>
          <a:prstGeom prst="line">
            <a:avLst/>
          </a:prstGeom>
          <a:ln w="47625" cap="flat">
            <a:solidFill>
              <a:srgbClr val="426E92"/>
            </a:solidFill>
            <a:prstDash val="solid"/>
            <a:headEnd type="none" w="sm" len="sm"/>
            <a:tailEnd type="arrow" w="med" len="sm"/>
          </a:ln>
        </p:spPr>
      </p:sp>
      <p:sp>
        <p:nvSpPr>
          <p:cNvPr id="12" name="TextBox 12"/>
          <p:cNvSpPr txBox="1"/>
          <p:nvPr/>
        </p:nvSpPr>
        <p:spPr>
          <a:xfrm>
            <a:off x="11139707" y="8900133"/>
            <a:ext cx="5840242" cy="386742"/>
          </a:xfrm>
          <a:prstGeom prst="rect">
            <a:avLst/>
          </a:prstGeom>
        </p:spPr>
        <p:txBody>
          <a:bodyPr lIns="0" tIns="0" rIns="0" bIns="0" rtlCol="0" anchor="t">
            <a:spAutoFit/>
          </a:bodyPr>
          <a:lstStyle/>
          <a:p>
            <a:pPr algn="r">
              <a:lnSpc>
                <a:spcPts val="3181"/>
              </a:lnSpc>
            </a:pPr>
            <a:r>
              <a:rPr lang="en-US" sz="2272">
                <a:solidFill>
                  <a:srgbClr val="426E92"/>
                </a:solidFill>
                <a:latin typeface="TT Fors Bold"/>
              </a:rPr>
              <a:t>NEXT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268585" y="1028700"/>
            <a:ext cx="7990715" cy="8229600"/>
          </a:xfrm>
          <a:prstGeom prst="rect">
            <a:avLst/>
          </a:prstGeom>
        </p:spPr>
      </p:pic>
      <p:sp>
        <p:nvSpPr>
          <p:cNvPr id="3" name="TextBox 3"/>
          <p:cNvSpPr txBox="1"/>
          <p:nvPr/>
        </p:nvSpPr>
        <p:spPr>
          <a:xfrm>
            <a:off x="1247444" y="3746712"/>
            <a:ext cx="6327690" cy="660400"/>
          </a:xfrm>
          <a:prstGeom prst="rect">
            <a:avLst/>
          </a:prstGeom>
        </p:spPr>
        <p:txBody>
          <a:bodyPr lIns="0" tIns="0" rIns="0" bIns="0" rtlCol="0" anchor="t">
            <a:spAutoFit/>
          </a:bodyPr>
          <a:lstStyle/>
          <a:p>
            <a:pPr algn="ctr">
              <a:lnSpc>
                <a:spcPts val="5000"/>
              </a:lnSpc>
            </a:pPr>
            <a:r>
              <a:rPr lang="en-US" sz="5000" spc="-250">
                <a:solidFill>
                  <a:srgbClr val="426E92"/>
                </a:solidFill>
                <a:latin typeface="TT Norms Bold"/>
              </a:rPr>
              <a:t>Register Page Code</a:t>
            </a:r>
          </a:p>
        </p:txBody>
      </p:sp>
      <p:sp>
        <p:nvSpPr>
          <p:cNvPr id="4" name="TextBox 4"/>
          <p:cNvSpPr txBox="1"/>
          <p:nvPr/>
        </p:nvSpPr>
        <p:spPr>
          <a:xfrm>
            <a:off x="1365004" y="4456568"/>
            <a:ext cx="6564853" cy="2077721"/>
          </a:xfrm>
          <a:prstGeom prst="rect">
            <a:avLst/>
          </a:prstGeom>
        </p:spPr>
        <p:txBody>
          <a:bodyPr lIns="0" tIns="0" rIns="0" bIns="0" rtlCol="0" anchor="t">
            <a:spAutoFit/>
          </a:bodyPr>
          <a:lstStyle/>
          <a:p>
            <a:pPr>
              <a:lnSpc>
                <a:spcPts val="4129"/>
              </a:lnSpc>
              <a:spcBef>
                <a:spcPct val="0"/>
              </a:spcBef>
            </a:pPr>
            <a:r>
              <a:rPr lang="en-US" sz="2949">
                <a:solidFill>
                  <a:srgbClr val="000000"/>
                </a:solidFill>
                <a:latin typeface="TT Norms Light"/>
              </a:rPr>
              <a:t>As you can see there isnt any code for security measurement it just takes email password and uses Firebase Authentication for security.</a:t>
            </a:r>
          </a:p>
        </p:txBody>
      </p:sp>
      <p:sp>
        <p:nvSpPr>
          <p:cNvPr id="5" name="AutoShape 5"/>
          <p:cNvSpPr/>
          <p:nvPr/>
        </p:nvSpPr>
        <p:spPr>
          <a:xfrm>
            <a:off x="16837514" y="9041355"/>
            <a:ext cx="421786" cy="0"/>
          </a:xfrm>
          <a:prstGeom prst="line">
            <a:avLst/>
          </a:prstGeom>
          <a:ln w="47625" cap="flat">
            <a:solidFill>
              <a:srgbClr val="426E92"/>
            </a:solidFill>
            <a:prstDash val="solid"/>
            <a:headEnd type="none" w="sm" len="sm"/>
            <a:tailEnd type="arrow" w="med" len="sm"/>
          </a:ln>
        </p:spPr>
      </p:sp>
      <p:sp>
        <p:nvSpPr>
          <p:cNvPr id="6" name="TextBox 6"/>
          <p:cNvSpPr txBox="1"/>
          <p:nvPr/>
        </p:nvSpPr>
        <p:spPr>
          <a:xfrm>
            <a:off x="10887534" y="8871558"/>
            <a:ext cx="5840242" cy="386742"/>
          </a:xfrm>
          <a:prstGeom prst="rect">
            <a:avLst/>
          </a:prstGeom>
        </p:spPr>
        <p:txBody>
          <a:bodyPr lIns="0" tIns="0" rIns="0" bIns="0" rtlCol="0" anchor="t">
            <a:spAutoFit/>
          </a:bodyPr>
          <a:lstStyle/>
          <a:p>
            <a:pPr algn="r">
              <a:lnSpc>
                <a:spcPts val="3181"/>
              </a:lnSpc>
            </a:pPr>
            <a:r>
              <a:rPr lang="en-US" sz="2272">
                <a:solidFill>
                  <a:srgbClr val="426E92"/>
                </a:solidFill>
                <a:latin typeface="TT Fors Bold"/>
              </a:rPr>
              <a:t>NEXT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2538096" y="1000125"/>
            <a:ext cx="13443199" cy="8286750"/>
            <a:chOff x="0" y="0"/>
            <a:chExt cx="17924266" cy="11049000"/>
          </a:xfrm>
        </p:grpSpPr>
        <p:sp>
          <p:nvSpPr>
            <p:cNvPr id="3" name="AutoShape 3"/>
            <p:cNvSpPr/>
            <p:nvPr/>
          </p:nvSpPr>
          <p:spPr>
            <a:xfrm>
              <a:off x="5376363" y="5473700"/>
              <a:ext cx="594250" cy="0"/>
            </a:xfrm>
            <a:prstGeom prst="line">
              <a:avLst/>
            </a:prstGeom>
            <a:ln w="76200" cap="flat">
              <a:solidFill>
                <a:srgbClr val="426E92"/>
              </a:solidFill>
              <a:prstDash val="solid"/>
              <a:headEnd type="none" w="sm" len="sm"/>
              <a:tailEnd type="arrow" w="med" len="sm"/>
            </a:ln>
          </p:spPr>
        </p:sp>
        <p:sp>
          <p:nvSpPr>
            <p:cNvPr id="4" name="AutoShape 4"/>
            <p:cNvSpPr/>
            <p:nvPr/>
          </p:nvSpPr>
          <p:spPr>
            <a:xfrm>
              <a:off x="11779940" y="5549900"/>
              <a:ext cx="594250" cy="0"/>
            </a:xfrm>
            <a:prstGeom prst="line">
              <a:avLst/>
            </a:prstGeom>
            <a:ln w="76200" cap="flat">
              <a:solidFill>
                <a:srgbClr val="426E92"/>
              </a:solidFill>
              <a:prstDash val="solid"/>
              <a:headEnd type="none" w="sm" len="sm"/>
              <a:tailEnd type="arrow" w="med" len="sm"/>
            </a:ln>
          </p:spPr>
        </p:sp>
        <p:pic>
          <p:nvPicPr>
            <p:cNvPr id="5" name="Picture 5"/>
            <p:cNvPicPr>
              <a:picLocks noChangeAspect="1"/>
            </p:cNvPicPr>
            <p:nvPr/>
          </p:nvPicPr>
          <p:blipFill>
            <a:blip r:embed="rId2"/>
            <a:srcRect/>
            <a:stretch>
              <a:fillRect/>
            </a:stretch>
          </p:blipFill>
          <p:spPr>
            <a:xfrm>
              <a:off x="0" y="0"/>
              <a:ext cx="5173163" cy="10972800"/>
            </a:xfrm>
            <a:prstGeom prst="rect">
              <a:avLst/>
            </a:prstGeom>
          </p:spPr>
        </p:pic>
        <p:pic>
          <p:nvPicPr>
            <p:cNvPr id="6" name="Picture 6"/>
            <p:cNvPicPr>
              <a:picLocks noChangeAspect="1"/>
            </p:cNvPicPr>
            <p:nvPr/>
          </p:nvPicPr>
          <p:blipFill>
            <a:blip r:embed="rId3"/>
            <a:srcRect/>
            <a:stretch>
              <a:fillRect/>
            </a:stretch>
          </p:blipFill>
          <p:spPr>
            <a:xfrm>
              <a:off x="6168346" y="0"/>
              <a:ext cx="5413474" cy="10998200"/>
            </a:xfrm>
            <a:prstGeom prst="rect">
              <a:avLst/>
            </a:prstGeom>
          </p:spPr>
        </p:pic>
        <p:pic>
          <p:nvPicPr>
            <p:cNvPr id="7" name="Picture 7"/>
            <p:cNvPicPr>
              <a:picLocks noChangeAspect="1"/>
            </p:cNvPicPr>
            <p:nvPr/>
          </p:nvPicPr>
          <p:blipFill>
            <a:blip r:embed="rId4"/>
            <a:srcRect/>
            <a:stretch>
              <a:fillRect/>
            </a:stretch>
          </p:blipFill>
          <p:spPr>
            <a:xfrm>
              <a:off x="12577390" y="50800"/>
              <a:ext cx="5346876" cy="10998200"/>
            </a:xfrm>
            <a:prstGeom prst="rect">
              <a:avLst/>
            </a:prstGeom>
          </p:spPr>
        </p:pic>
      </p:grpSp>
      <p:pic>
        <p:nvPicPr>
          <p:cNvPr id="8" name="Picture 8"/>
          <p:cNvPicPr>
            <a:picLocks noChangeAspect="1"/>
          </p:cNvPicPr>
          <p:nvPr/>
        </p:nvPicPr>
        <p:blipFill>
          <a:blip r:embed="rId5"/>
          <a:srcRect/>
          <a:stretch>
            <a:fillRect/>
          </a:stretch>
        </p:blipFill>
        <p:spPr>
          <a:xfrm>
            <a:off x="2538096" y="1000125"/>
            <a:ext cx="3936206" cy="8258175"/>
          </a:xfrm>
          <a:prstGeom prst="rect">
            <a:avLst/>
          </a:prstGeom>
        </p:spPr>
      </p:pic>
      <p:pic>
        <p:nvPicPr>
          <p:cNvPr id="9" name="Picture 9"/>
          <p:cNvPicPr>
            <a:picLocks noChangeAspect="1"/>
          </p:cNvPicPr>
          <p:nvPr/>
        </p:nvPicPr>
        <p:blipFill>
          <a:blip r:embed="rId6"/>
          <a:srcRect t="992" b="992"/>
          <a:stretch>
            <a:fillRect/>
          </a:stretch>
        </p:blipFill>
        <p:spPr>
          <a:xfrm>
            <a:off x="7186393" y="971550"/>
            <a:ext cx="4037134" cy="8286750"/>
          </a:xfrm>
          <a:prstGeom prst="rect">
            <a:avLst/>
          </a:prstGeom>
        </p:spPr>
      </p:pic>
      <p:pic>
        <p:nvPicPr>
          <p:cNvPr id="10" name="Picture 10"/>
          <p:cNvPicPr>
            <a:picLocks noChangeAspect="1"/>
          </p:cNvPicPr>
          <p:nvPr/>
        </p:nvPicPr>
        <p:blipFill>
          <a:blip r:embed="rId7"/>
          <a:srcRect/>
          <a:stretch>
            <a:fillRect/>
          </a:stretch>
        </p:blipFill>
        <p:spPr>
          <a:xfrm>
            <a:off x="12001757" y="1028700"/>
            <a:ext cx="3979538" cy="8229600"/>
          </a:xfrm>
          <a:prstGeom prst="rect">
            <a:avLst/>
          </a:prstGeom>
        </p:spPr>
      </p:pic>
      <p:sp>
        <p:nvSpPr>
          <p:cNvPr id="11" name="TextBox 11"/>
          <p:cNvSpPr txBox="1"/>
          <p:nvPr/>
        </p:nvSpPr>
        <p:spPr>
          <a:xfrm>
            <a:off x="2538096" y="9239250"/>
            <a:ext cx="3973743" cy="349249"/>
          </a:xfrm>
          <a:prstGeom prst="rect">
            <a:avLst/>
          </a:prstGeom>
        </p:spPr>
        <p:txBody>
          <a:bodyPr lIns="0" tIns="0" rIns="0" bIns="0" rtlCol="0" anchor="t">
            <a:spAutoFit/>
          </a:bodyPr>
          <a:lstStyle/>
          <a:p>
            <a:pPr algn="ctr">
              <a:lnSpc>
                <a:spcPts val="2800"/>
              </a:lnSpc>
            </a:pPr>
            <a:r>
              <a:rPr lang="en-US" sz="2000">
                <a:solidFill>
                  <a:srgbClr val="426E92"/>
                </a:solidFill>
                <a:latin typeface="TT Norms Bold"/>
              </a:rPr>
              <a:t>Home Page</a:t>
            </a:r>
          </a:p>
        </p:txBody>
      </p:sp>
      <p:sp>
        <p:nvSpPr>
          <p:cNvPr id="12" name="TextBox 12"/>
          <p:cNvSpPr txBox="1"/>
          <p:nvPr/>
        </p:nvSpPr>
        <p:spPr>
          <a:xfrm>
            <a:off x="7186393" y="9239250"/>
            <a:ext cx="4037134" cy="349249"/>
          </a:xfrm>
          <a:prstGeom prst="rect">
            <a:avLst/>
          </a:prstGeom>
        </p:spPr>
        <p:txBody>
          <a:bodyPr lIns="0" tIns="0" rIns="0" bIns="0" rtlCol="0" anchor="t">
            <a:spAutoFit/>
          </a:bodyPr>
          <a:lstStyle/>
          <a:p>
            <a:pPr algn="ctr">
              <a:lnSpc>
                <a:spcPts val="2800"/>
              </a:lnSpc>
            </a:pPr>
            <a:r>
              <a:rPr lang="en-US" sz="2000">
                <a:solidFill>
                  <a:srgbClr val="426E92"/>
                </a:solidFill>
                <a:latin typeface="TT Norms Bold"/>
              </a:rPr>
              <a:t>Home Page Search</a:t>
            </a:r>
          </a:p>
        </p:txBody>
      </p:sp>
      <p:sp>
        <p:nvSpPr>
          <p:cNvPr id="13" name="TextBox 13"/>
          <p:cNvSpPr txBox="1"/>
          <p:nvPr/>
        </p:nvSpPr>
        <p:spPr>
          <a:xfrm>
            <a:off x="11974642" y="9239250"/>
            <a:ext cx="4006654" cy="1054099"/>
          </a:xfrm>
          <a:prstGeom prst="rect">
            <a:avLst/>
          </a:prstGeom>
        </p:spPr>
        <p:txBody>
          <a:bodyPr lIns="0" tIns="0" rIns="0" bIns="0" rtlCol="0" anchor="t">
            <a:spAutoFit/>
          </a:bodyPr>
          <a:lstStyle/>
          <a:p>
            <a:pPr algn="ctr">
              <a:lnSpc>
                <a:spcPts val="2800"/>
              </a:lnSpc>
            </a:pPr>
            <a:r>
              <a:rPr lang="en-US" sz="2000">
                <a:solidFill>
                  <a:srgbClr val="426E92"/>
                </a:solidFill>
                <a:latin typeface="TT Norms Bold"/>
              </a:rPr>
              <a:t>Clicking search button open text view that user can type.</a:t>
            </a:r>
          </a:p>
          <a:p>
            <a:pPr algn="ctr">
              <a:lnSpc>
                <a:spcPts val="2800"/>
              </a:lnSpc>
            </a:pPr>
            <a:endParaRPr lang="en-US" sz="2000">
              <a:solidFill>
                <a:srgbClr val="426E92"/>
              </a:solidFill>
              <a:latin typeface="TT Norms Bold"/>
            </a:endParaRPr>
          </a:p>
        </p:txBody>
      </p:sp>
      <p:sp>
        <p:nvSpPr>
          <p:cNvPr id="14" name="AutoShape 14"/>
          <p:cNvSpPr/>
          <p:nvPr/>
        </p:nvSpPr>
        <p:spPr>
          <a:xfrm>
            <a:off x="17048407" y="9041116"/>
            <a:ext cx="421786" cy="0"/>
          </a:xfrm>
          <a:prstGeom prst="line">
            <a:avLst/>
          </a:prstGeom>
          <a:ln w="47625" cap="flat">
            <a:solidFill>
              <a:srgbClr val="426E92"/>
            </a:solidFill>
            <a:prstDash val="solid"/>
            <a:headEnd type="none" w="sm" len="sm"/>
            <a:tailEnd type="arrow" w="med" len="sm"/>
          </a:ln>
        </p:spPr>
      </p:sp>
      <p:sp>
        <p:nvSpPr>
          <p:cNvPr id="15" name="TextBox 15"/>
          <p:cNvSpPr txBox="1"/>
          <p:nvPr/>
        </p:nvSpPr>
        <p:spPr>
          <a:xfrm>
            <a:off x="11208165" y="8847984"/>
            <a:ext cx="5840242" cy="386742"/>
          </a:xfrm>
          <a:prstGeom prst="rect">
            <a:avLst/>
          </a:prstGeom>
        </p:spPr>
        <p:txBody>
          <a:bodyPr lIns="0" tIns="0" rIns="0" bIns="0" rtlCol="0" anchor="t">
            <a:spAutoFit/>
          </a:bodyPr>
          <a:lstStyle/>
          <a:p>
            <a:pPr algn="r">
              <a:lnSpc>
                <a:spcPts val="3181"/>
              </a:lnSpc>
            </a:pPr>
            <a:r>
              <a:rPr lang="en-US" sz="2272">
                <a:solidFill>
                  <a:srgbClr val="426E92"/>
                </a:solidFill>
                <a:latin typeface="TT Fors Bold"/>
              </a:rPr>
              <a:t>NEXT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739926" y="1028700"/>
            <a:ext cx="7519374" cy="8229600"/>
          </a:xfrm>
          <a:prstGeom prst="rect">
            <a:avLst/>
          </a:prstGeom>
        </p:spPr>
      </p:pic>
      <p:sp>
        <p:nvSpPr>
          <p:cNvPr id="3" name="TextBox 3"/>
          <p:cNvSpPr txBox="1"/>
          <p:nvPr/>
        </p:nvSpPr>
        <p:spPr>
          <a:xfrm>
            <a:off x="1320208" y="4146913"/>
            <a:ext cx="6327690" cy="660400"/>
          </a:xfrm>
          <a:prstGeom prst="rect">
            <a:avLst/>
          </a:prstGeom>
        </p:spPr>
        <p:txBody>
          <a:bodyPr lIns="0" tIns="0" rIns="0" bIns="0" rtlCol="0" anchor="t">
            <a:spAutoFit/>
          </a:bodyPr>
          <a:lstStyle/>
          <a:p>
            <a:pPr algn="ctr">
              <a:lnSpc>
                <a:spcPts val="5000"/>
              </a:lnSpc>
            </a:pPr>
            <a:r>
              <a:rPr lang="en-US" sz="5000" spc="-250">
                <a:solidFill>
                  <a:srgbClr val="426E92"/>
                </a:solidFill>
                <a:latin typeface="TT Norms Bold"/>
              </a:rPr>
              <a:t>Search Post Code</a:t>
            </a:r>
          </a:p>
        </p:txBody>
      </p:sp>
      <p:sp>
        <p:nvSpPr>
          <p:cNvPr id="4" name="TextBox 4"/>
          <p:cNvSpPr txBox="1"/>
          <p:nvPr/>
        </p:nvSpPr>
        <p:spPr>
          <a:xfrm>
            <a:off x="1728894" y="4730526"/>
            <a:ext cx="5728609" cy="147193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TT Norms Light"/>
              </a:rPr>
              <a:t>It looks at Posts database and gets the post that has the searched terms.</a:t>
            </a:r>
          </a:p>
        </p:txBody>
      </p:sp>
      <p:sp>
        <p:nvSpPr>
          <p:cNvPr id="5" name="AutoShape 5"/>
          <p:cNvSpPr/>
          <p:nvPr/>
        </p:nvSpPr>
        <p:spPr>
          <a:xfrm>
            <a:off x="16837514" y="9041355"/>
            <a:ext cx="421786" cy="0"/>
          </a:xfrm>
          <a:prstGeom prst="line">
            <a:avLst/>
          </a:prstGeom>
          <a:ln w="47625" cap="flat">
            <a:solidFill>
              <a:srgbClr val="426E92"/>
            </a:solidFill>
            <a:prstDash val="solid"/>
            <a:headEnd type="none" w="sm" len="sm"/>
            <a:tailEnd type="arrow" w="med" len="sm"/>
          </a:ln>
        </p:spPr>
      </p:sp>
      <p:sp>
        <p:nvSpPr>
          <p:cNvPr id="6" name="TextBox 6"/>
          <p:cNvSpPr txBox="1"/>
          <p:nvPr/>
        </p:nvSpPr>
        <p:spPr>
          <a:xfrm>
            <a:off x="10887534" y="8871558"/>
            <a:ext cx="5840242" cy="386742"/>
          </a:xfrm>
          <a:prstGeom prst="rect">
            <a:avLst/>
          </a:prstGeom>
        </p:spPr>
        <p:txBody>
          <a:bodyPr lIns="0" tIns="0" rIns="0" bIns="0" rtlCol="0" anchor="t">
            <a:spAutoFit/>
          </a:bodyPr>
          <a:lstStyle/>
          <a:p>
            <a:pPr algn="r">
              <a:lnSpc>
                <a:spcPts val="3181"/>
              </a:lnSpc>
            </a:pPr>
            <a:r>
              <a:rPr lang="en-US" sz="2272">
                <a:solidFill>
                  <a:srgbClr val="426E92"/>
                </a:solidFill>
                <a:latin typeface="TT Fors Bold"/>
              </a:rPr>
              <a:t>NEXT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6570368" y="5105400"/>
            <a:ext cx="5248371" cy="114300"/>
            <a:chOff x="0" y="0"/>
            <a:chExt cx="6997828" cy="152400"/>
          </a:xfrm>
        </p:grpSpPr>
        <p:sp>
          <p:nvSpPr>
            <p:cNvPr id="3" name="AutoShape 3"/>
            <p:cNvSpPr/>
            <p:nvPr/>
          </p:nvSpPr>
          <p:spPr>
            <a:xfrm>
              <a:off x="0" y="0"/>
              <a:ext cx="594250" cy="0"/>
            </a:xfrm>
            <a:prstGeom prst="line">
              <a:avLst/>
            </a:prstGeom>
            <a:ln w="76200" cap="flat">
              <a:solidFill>
                <a:srgbClr val="426E92"/>
              </a:solidFill>
              <a:prstDash val="solid"/>
              <a:headEnd type="none" w="sm" len="sm"/>
              <a:tailEnd type="arrow" w="med" len="sm"/>
            </a:ln>
          </p:spPr>
        </p:sp>
        <p:sp>
          <p:nvSpPr>
            <p:cNvPr id="4" name="AutoShape 4"/>
            <p:cNvSpPr/>
            <p:nvPr/>
          </p:nvSpPr>
          <p:spPr>
            <a:xfrm>
              <a:off x="6403577" y="76200"/>
              <a:ext cx="594250" cy="0"/>
            </a:xfrm>
            <a:prstGeom prst="line">
              <a:avLst/>
            </a:prstGeom>
            <a:ln w="76200" cap="flat">
              <a:solidFill>
                <a:srgbClr val="426E92"/>
              </a:solidFill>
              <a:prstDash val="solid"/>
              <a:headEnd type="none" w="sm" len="sm"/>
              <a:tailEnd type="arrow" w="med" len="sm"/>
            </a:ln>
          </p:spPr>
        </p:sp>
      </p:grpSp>
      <p:pic>
        <p:nvPicPr>
          <p:cNvPr id="5" name="Picture 5"/>
          <p:cNvPicPr>
            <a:picLocks noChangeAspect="1"/>
          </p:cNvPicPr>
          <p:nvPr/>
        </p:nvPicPr>
        <p:blipFill>
          <a:blip r:embed="rId2"/>
          <a:srcRect/>
          <a:stretch>
            <a:fillRect/>
          </a:stretch>
        </p:blipFill>
        <p:spPr>
          <a:xfrm>
            <a:off x="2538096" y="1000125"/>
            <a:ext cx="4021931" cy="8258175"/>
          </a:xfrm>
          <a:prstGeom prst="rect">
            <a:avLst/>
          </a:prstGeom>
        </p:spPr>
      </p:pic>
      <p:pic>
        <p:nvPicPr>
          <p:cNvPr id="6" name="Picture 6"/>
          <p:cNvPicPr>
            <a:picLocks noChangeAspect="1"/>
          </p:cNvPicPr>
          <p:nvPr/>
        </p:nvPicPr>
        <p:blipFill>
          <a:blip r:embed="rId3"/>
          <a:srcRect/>
          <a:stretch>
            <a:fillRect/>
          </a:stretch>
        </p:blipFill>
        <p:spPr>
          <a:xfrm>
            <a:off x="7186393" y="1038225"/>
            <a:ext cx="3971925" cy="8258175"/>
          </a:xfrm>
          <a:prstGeom prst="rect">
            <a:avLst/>
          </a:prstGeom>
        </p:spPr>
      </p:pic>
      <p:pic>
        <p:nvPicPr>
          <p:cNvPr id="7" name="Picture 7"/>
          <p:cNvPicPr>
            <a:picLocks noChangeAspect="1"/>
          </p:cNvPicPr>
          <p:nvPr/>
        </p:nvPicPr>
        <p:blipFill>
          <a:blip r:embed="rId4"/>
          <a:srcRect/>
          <a:stretch>
            <a:fillRect/>
          </a:stretch>
        </p:blipFill>
        <p:spPr>
          <a:xfrm>
            <a:off x="11974642" y="1028700"/>
            <a:ext cx="4035848" cy="8286750"/>
          </a:xfrm>
          <a:prstGeom prst="rect">
            <a:avLst/>
          </a:prstGeom>
        </p:spPr>
      </p:pic>
      <p:sp>
        <p:nvSpPr>
          <p:cNvPr id="8" name="TextBox 8"/>
          <p:cNvSpPr txBox="1"/>
          <p:nvPr/>
        </p:nvSpPr>
        <p:spPr>
          <a:xfrm>
            <a:off x="2538096" y="9239250"/>
            <a:ext cx="3973743" cy="349249"/>
          </a:xfrm>
          <a:prstGeom prst="rect">
            <a:avLst/>
          </a:prstGeom>
        </p:spPr>
        <p:txBody>
          <a:bodyPr lIns="0" tIns="0" rIns="0" bIns="0" rtlCol="0" anchor="t">
            <a:spAutoFit/>
          </a:bodyPr>
          <a:lstStyle/>
          <a:p>
            <a:pPr algn="ctr">
              <a:lnSpc>
                <a:spcPts val="2800"/>
              </a:lnSpc>
            </a:pPr>
            <a:r>
              <a:rPr lang="en-US" sz="2000">
                <a:solidFill>
                  <a:srgbClr val="426E92"/>
                </a:solidFill>
                <a:latin typeface="TT Norms Bold"/>
              </a:rPr>
              <a:t>Profile Page</a:t>
            </a:r>
          </a:p>
        </p:txBody>
      </p:sp>
      <p:sp>
        <p:nvSpPr>
          <p:cNvPr id="9" name="TextBox 9"/>
          <p:cNvSpPr txBox="1"/>
          <p:nvPr/>
        </p:nvSpPr>
        <p:spPr>
          <a:xfrm>
            <a:off x="7186393" y="9239250"/>
            <a:ext cx="4037134" cy="349249"/>
          </a:xfrm>
          <a:prstGeom prst="rect">
            <a:avLst/>
          </a:prstGeom>
        </p:spPr>
        <p:txBody>
          <a:bodyPr lIns="0" tIns="0" rIns="0" bIns="0" rtlCol="0" anchor="t">
            <a:spAutoFit/>
          </a:bodyPr>
          <a:lstStyle/>
          <a:p>
            <a:pPr algn="ctr">
              <a:lnSpc>
                <a:spcPts val="2800"/>
              </a:lnSpc>
            </a:pPr>
            <a:r>
              <a:rPr lang="en-US" sz="2000">
                <a:solidFill>
                  <a:srgbClr val="426E92"/>
                </a:solidFill>
                <a:latin typeface="TT Norms Bold"/>
              </a:rPr>
              <a:t>Profile Page Edit</a:t>
            </a:r>
          </a:p>
        </p:txBody>
      </p:sp>
      <p:sp>
        <p:nvSpPr>
          <p:cNvPr id="10" name="TextBox 10"/>
          <p:cNvSpPr txBox="1"/>
          <p:nvPr/>
        </p:nvSpPr>
        <p:spPr>
          <a:xfrm>
            <a:off x="11974642" y="9239250"/>
            <a:ext cx="4006654" cy="349249"/>
          </a:xfrm>
          <a:prstGeom prst="rect">
            <a:avLst/>
          </a:prstGeom>
        </p:spPr>
        <p:txBody>
          <a:bodyPr lIns="0" tIns="0" rIns="0" bIns="0" rtlCol="0" anchor="t">
            <a:spAutoFit/>
          </a:bodyPr>
          <a:lstStyle/>
          <a:p>
            <a:pPr algn="ctr">
              <a:lnSpc>
                <a:spcPts val="2800"/>
              </a:lnSpc>
            </a:pPr>
            <a:r>
              <a:rPr lang="en-US" sz="2000">
                <a:solidFill>
                  <a:srgbClr val="426E92"/>
                </a:solidFill>
                <a:latin typeface="TT Norms Bold"/>
              </a:rPr>
              <a:t>Profile Page Picture Select</a:t>
            </a:r>
          </a:p>
        </p:txBody>
      </p:sp>
      <p:sp>
        <p:nvSpPr>
          <p:cNvPr id="11" name="AutoShape 11"/>
          <p:cNvSpPr/>
          <p:nvPr/>
        </p:nvSpPr>
        <p:spPr>
          <a:xfrm>
            <a:off x="17048407" y="9041116"/>
            <a:ext cx="421786" cy="0"/>
          </a:xfrm>
          <a:prstGeom prst="line">
            <a:avLst/>
          </a:prstGeom>
          <a:ln w="47625" cap="flat">
            <a:solidFill>
              <a:srgbClr val="426E92"/>
            </a:solidFill>
            <a:prstDash val="solid"/>
            <a:headEnd type="none" w="sm" len="sm"/>
            <a:tailEnd type="arrow" w="med" len="sm"/>
          </a:ln>
        </p:spPr>
      </p:sp>
      <p:sp>
        <p:nvSpPr>
          <p:cNvPr id="12" name="TextBox 12"/>
          <p:cNvSpPr txBox="1"/>
          <p:nvPr/>
        </p:nvSpPr>
        <p:spPr>
          <a:xfrm>
            <a:off x="11183242" y="8871796"/>
            <a:ext cx="5840242" cy="386742"/>
          </a:xfrm>
          <a:prstGeom prst="rect">
            <a:avLst/>
          </a:prstGeom>
        </p:spPr>
        <p:txBody>
          <a:bodyPr lIns="0" tIns="0" rIns="0" bIns="0" rtlCol="0" anchor="t">
            <a:spAutoFit/>
          </a:bodyPr>
          <a:lstStyle/>
          <a:p>
            <a:pPr algn="r">
              <a:lnSpc>
                <a:spcPts val="3181"/>
              </a:lnSpc>
            </a:pPr>
            <a:r>
              <a:rPr lang="en-US" sz="2272">
                <a:solidFill>
                  <a:srgbClr val="426E92"/>
                </a:solidFill>
                <a:latin typeface="TT Fors Bold"/>
              </a:rPr>
              <a:t>NEXT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166646" y="1028700"/>
            <a:ext cx="6559969" cy="8229600"/>
          </a:xfrm>
          <a:prstGeom prst="rect">
            <a:avLst/>
          </a:prstGeom>
        </p:spPr>
      </p:pic>
      <p:sp>
        <p:nvSpPr>
          <p:cNvPr id="3" name="TextBox 3"/>
          <p:cNvSpPr txBox="1"/>
          <p:nvPr/>
        </p:nvSpPr>
        <p:spPr>
          <a:xfrm>
            <a:off x="1429354" y="3791128"/>
            <a:ext cx="6327690" cy="1289050"/>
          </a:xfrm>
          <a:prstGeom prst="rect">
            <a:avLst/>
          </a:prstGeom>
        </p:spPr>
        <p:txBody>
          <a:bodyPr lIns="0" tIns="0" rIns="0" bIns="0" rtlCol="0" anchor="t">
            <a:spAutoFit/>
          </a:bodyPr>
          <a:lstStyle/>
          <a:p>
            <a:pPr algn="ctr">
              <a:lnSpc>
                <a:spcPts val="5000"/>
              </a:lnSpc>
            </a:pPr>
            <a:r>
              <a:rPr lang="en-US" sz="5000" spc="-250">
                <a:solidFill>
                  <a:srgbClr val="426E92"/>
                </a:solidFill>
                <a:latin typeface="TT Norms Bold"/>
              </a:rPr>
              <a:t>Profile Page Edit Tool Code:</a:t>
            </a:r>
          </a:p>
        </p:txBody>
      </p:sp>
      <p:sp>
        <p:nvSpPr>
          <p:cNvPr id="4" name="TextBox 4"/>
          <p:cNvSpPr txBox="1"/>
          <p:nvPr/>
        </p:nvSpPr>
        <p:spPr>
          <a:xfrm>
            <a:off x="1728894" y="5008750"/>
            <a:ext cx="5728609" cy="1251586"/>
          </a:xfrm>
          <a:prstGeom prst="rect">
            <a:avLst/>
          </a:prstGeom>
        </p:spPr>
        <p:txBody>
          <a:bodyPr lIns="0" tIns="0" rIns="0" bIns="0" rtlCol="0" anchor="t">
            <a:spAutoFit/>
          </a:bodyPr>
          <a:lstStyle/>
          <a:p>
            <a:pPr>
              <a:lnSpc>
                <a:spcPts val="5039"/>
              </a:lnSpc>
              <a:spcBef>
                <a:spcPct val="0"/>
              </a:spcBef>
            </a:pPr>
            <a:r>
              <a:rPr lang="en-US" sz="3599">
                <a:solidFill>
                  <a:srgbClr val="000000"/>
                </a:solidFill>
                <a:latin typeface="TT Norms Light"/>
              </a:rPr>
              <a:t>It routes the choosen option the its function.</a:t>
            </a:r>
          </a:p>
        </p:txBody>
      </p:sp>
      <p:sp>
        <p:nvSpPr>
          <p:cNvPr id="5" name="AutoShape 5"/>
          <p:cNvSpPr/>
          <p:nvPr/>
        </p:nvSpPr>
        <p:spPr>
          <a:xfrm>
            <a:off x="16304829" y="9041116"/>
            <a:ext cx="421786" cy="0"/>
          </a:xfrm>
          <a:prstGeom prst="line">
            <a:avLst/>
          </a:prstGeom>
          <a:ln w="47625" cap="flat">
            <a:solidFill>
              <a:srgbClr val="426E92"/>
            </a:solidFill>
            <a:prstDash val="solid"/>
            <a:headEnd type="none" w="sm" len="sm"/>
            <a:tailEnd type="arrow" w="med" len="sm"/>
          </a:ln>
        </p:spPr>
      </p:sp>
      <p:sp>
        <p:nvSpPr>
          <p:cNvPr id="6" name="TextBox 6"/>
          <p:cNvSpPr txBox="1"/>
          <p:nvPr/>
        </p:nvSpPr>
        <p:spPr>
          <a:xfrm>
            <a:off x="10464587" y="8871558"/>
            <a:ext cx="5840242" cy="386742"/>
          </a:xfrm>
          <a:prstGeom prst="rect">
            <a:avLst/>
          </a:prstGeom>
        </p:spPr>
        <p:txBody>
          <a:bodyPr lIns="0" tIns="0" rIns="0" bIns="0" rtlCol="0" anchor="t">
            <a:spAutoFit/>
          </a:bodyPr>
          <a:lstStyle/>
          <a:p>
            <a:pPr algn="r">
              <a:lnSpc>
                <a:spcPts val="3181"/>
              </a:lnSpc>
            </a:pPr>
            <a:r>
              <a:rPr lang="en-US" sz="2272">
                <a:solidFill>
                  <a:srgbClr val="426E92"/>
                </a:solidFill>
                <a:latin typeface="TT Fors Bold"/>
              </a:rPr>
              <a:t>NEXT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6570368" y="5105400"/>
            <a:ext cx="5248371" cy="114300"/>
            <a:chOff x="0" y="0"/>
            <a:chExt cx="6997828" cy="152400"/>
          </a:xfrm>
        </p:grpSpPr>
        <p:sp>
          <p:nvSpPr>
            <p:cNvPr id="3" name="AutoShape 3"/>
            <p:cNvSpPr/>
            <p:nvPr/>
          </p:nvSpPr>
          <p:spPr>
            <a:xfrm>
              <a:off x="0" y="0"/>
              <a:ext cx="594250" cy="0"/>
            </a:xfrm>
            <a:prstGeom prst="line">
              <a:avLst/>
            </a:prstGeom>
            <a:ln w="76200" cap="flat">
              <a:solidFill>
                <a:srgbClr val="426E92"/>
              </a:solidFill>
              <a:prstDash val="solid"/>
              <a:headEnd type="none" w="sm" len="sm"/>
              <a:tailEnd type="arrow" w="med" len="sm"/>
            </a:ln>
          </p:spPr>
        </p:sp>
        <p:sp>
          <p:nvSpPr>
            <p:cNvPr id="4" name="AutoShape 4"/>
            <p:cNvSpPr/>
            <p:nvPr/>
          </p:nvSpPr>
          <p:spPr>
            <a:xfrm>
              <a:off x="6403577" y="76200"/>
              <a:ext cx="594250" cy="0"/>
            </a:xfrm>
            <a:prstGeom prst="line">
              <a:avLst/>
            </a:prstGeom>
            <a:ln w="76200" cap="flat">
              <a:solidFill>
                <a:srgbClr val="426E92"/>
              </a:solidFill>
              <a:prstDash val="solid"/>
              <a:headEnd type="none" w="sm" len="sm"/>
              <a:tailEnd type="arrow" w="med" len="sm"/>
            </a:ln>
          </p:spPr>
        </p:sp>
      </p:grpSp>
      <p:pic>
        <p:nvPicPr>
          <p:cNvPr id="5" name="Picture 5"/>
          <p:cNvPicPr>
            <a:picLocks noChangeAspect="1"/>
          </p:cNvPicPr>
          <p:nvPr/>
        </p:nvPicPr>
        <p:blipFill>
          <a:blip r:embed="rId2"/>
          <a:srcRect/>
          <a:stretch>
            <a:fillRect/>
          </a:stretch>
        </p:blipFill>
        <p:spPr>
          <a:xfrm>
            <a:off x="2412854" y="1019175"/>
            <a:ext cx="4005114" cy="8267700"/>
          </a:xfrm>
          <a:prstGeom prst="rect">
            <a:avLst/>
          </a:prstGeom>
        </p:spPr>
      </p:pic>
      <p:pic>
        <p:nvPicPr>
          <p:cNvPr id="6" name="Picture 6"/>
          <p:cNvPicPr>
            <a:picLocks noChangeAspect="1"/>
          </p:cNvPicPr>
          <p:nvPr/>
        </p:nvPicPr>
        <p:blipFill>
          <a:blip r:embed="rId3"/>
          <a:srcRect/>
          <a:stretch>
            <a:fillRect/>
          </a:stretch>
        </p:blipFill>
        <p:spPr>
          <a:xfrm>
            <a:off x="7186393" y="1000125"/>
            <a:ext cx="3903865" cy="8258175"/>
          </a:xfrm>
          <a:prstGeom prst="rect">
            <a:avLst/>
          </a:prstGeom>
        </p:spPr>
      </p:pic>
      <p:pic>
        <p:nvPicPr>
          <p:cNvPr id="7" name="Picture 7"/>
          <p:cNvPicPr>
            <a:picLocks noChangeAspect="1"/>
          </p:cNvPicPr>
          <p:nvPr/>
        </p:nvPicPr>
        <p:blipFill>
          <a:blip r:embed="rId4"/>
          <a:srcRect/>
          <a:stretch>
            <a:fillRect/>
          </a:stretch>
        </p:blipFill>
        <p:spPr>
          <a:xfrm>
            <a:off x="12001757" y="1038225"/>
            <a:ext cx="3979538" cy="8229600"/>
          </a:xfrm>
          <a:prstGeom prst="rect">
            <a:avLst/>
          </a:prstGeom>
        </p:spPr>
      </p:pic>
      <p:sp>
        <p:nvSpPr>
          <p:cNvPr id="8" name="TextBox 8"/>
          <p:cNvSpPr txBox="1"/>
          <p:nvPr/>
        </p:nvSpPr>
        <p:spPr>
          <a:xfrm>
            <a:off x="2538096" y="9239250"/>
            <a:ext cx="3973743" cy="701674"/>
          </a:xfrm>
          <a:prstGeom prst="rect">
            <a:avLst/>
          </a:prstGeom>
        </p:spPr>
        <p:txBody>
          <a:bodyPr lIns="0" tIns="0" rIns="0" bIns="0" rtlCol="0" anchor="t">
            <a:spAutoFit/>
          </a:bodyPr>
          <a:lstStyle/>
          <a:p>
            <a:pPr algn="ctr">
              <a:lnSpc>
                <a:spcPts val="2800"/>
              </a:lnSpc>
            </a:pPr>
            <a:r>
              <a:rPr lang="en-US" sz="2000">
                <a:solidFill>
                  <a:srgbClr val="426E92"/>
                </a:solidFill>
                <a:latin typeface="TT Norms Bold"/>
              </a:rPr>
              <a:t>Toolbar Menu Search, Logout, </a:t>
            </a:r>
          </a:p>
          <a:p>
            <a:pPr algn="ctr">
              <a:lnSpc>
                <a:spcPts val="2800"/>
              </a:lnSpc>
            </a:pPr>
            <a:r>
              <a:rPr lang="en-US" sz="2000">
                <a:solidFill>
                  <a:srgbClr val="426E92"/>
                </a:solidFill>
                <a:latin typeface="TT Norms Bold"/>
              </a:rPr>
              <a:t>Add Post</a:t>
            </a:r>
          </a:p>
        </p:txBody>
      </p:sp>
      <p:sp>
        <p:nvSpPr>
          <p:cNvPr id="9" name="TextBox 9"/>
          <p:cNvSpPr txBox="1"/>
          <p:nvPr/>
        </p:nvSpPr>
        <p:spPr>
          <a:xfrm>
            <a:off x="7186393" y="9239250"/>
            <a:ext cx="4037134" cy="349249"/>
          </a:xfrm>
          <a:prstGeom prst="rect">
            <a:avLst/>
          </a:prstGeom>
        </p:spPr>
        <p:txBody>
          <a:bodyPr lIns="0" tIns="0" rIns="0" bIns="0" rtlCol="0" anchor="t">
            <a:spAutoFit/>
          </a:bodyPr>
          <a:lstStyle/>
          <a:p>
            <a:pPr algn="ctr">
              <a:lnSpc>
                <a:spcPts val="2800"/>
              </a:lnSpc>
            </a:pPr>
            <a:r>
              <a:rPr lang="en-US" sz="2000">
                <a:solidFill>
                  <a:srgbClr val="426E92"/>
                </a:solidFill>
                <a:latin typeface="TT Norms Bold"/>
              </a:rPr>
              <a:t>Add Post Page</a:t>
            </a:r>
          </a:p>
        </p:txBody>
      </p:sp>
      <p:sp>
        <p:nvSpPr>
          <p:cNvPr id="10" name="TextBox 10"/>
          <p:cNvSpPr txBox="1"/>
          <p:nvPr/>
        </p:nvSpPr>
        <p:spPr>
          <a:xfrm>
            <a:off x="11974642" y="9239250"/>
            <a:ext cx="4006654" cy="349249"/>
          </a:xfrm>
          <a:prstGeom prst="rect">
            <a:avLst/>
          </a:prstGeom>
        </p:spPr>
        <p:txBody>
          <a:bodyPr lIns="0" tIns="0" rIns="0" bIns="0" rtlCol="0" anchor="t">
            <a:spAutoFit/>
          </a:bodyPr>
          <a:lstStyle/>
          <a:p>
            <a:pPr algn="ctr">
              <a:lnSpc>
                <a:spcPts val="2800"/>
              </a:lnSpc>
            </a:pPr>
            <a:r>
              <a:rPr lang="en-US" sz="2000">
                <a:solidFill>
                  <a:srgbClr val="426E92"/>
                </a:solidFill>
                <a:latin typeface="TT Norms Bold"/>
              </a:rPr>
              <a:t>Post Detail Page</a:t>
            </a:r>
          </a:p>
        </p:txBody>
      </p:sp>
      <p:sp>
        <p:nvSpPr>
          <p:cNvPr id="11" name="AutoShape 11"/>
          <p:cNvSpPr/>
          <p:nvPr/>
        </p:nvSpPr>
        <p:spPr>
          <a:xfrm>
            <a:off x="16837514" y="9041355"/>
            <a:ext cx="421786" cy="0"/>
          </a:xfrm>
          <a:prstGeom prst="line">
            <a:avLst/>
          </a:prstGeom>
          <a:ln w="47625" cap="flat">
            <a:solidFill>
              <a:srgbClr val="426E92"/>
            </a:solidFill>
            <a:prstDash val="solid"/>
            <a:headEnd type="none" w="sm" len="sm"/>
            <a:tailEnd type="arrow" w="med" len="sm"/>
          </a:ln>
        </p:spPr>
      </p:sp>
      <p:sp>
        <p:nvSpPr>
          <p:cNvPr id="12" name="TextBox 12"/>
          <p:cNvSpPr txBox="1"/>
          <p:nvPr/>
        </p:nvSpPr>
        <p:spPr>
          <a:xfrm>
            <a:off x="10887534" y="8871558"/>
            <a:ext cx="5840242" cy="386742"/>
          </a:xfrm>
          <a:prstGeom prst="rect">
            <a:avLst/>
          </a:prstGeom>
        </p:spPr>
        <p:txBody>
          <a:bodyPr lIns="0" tIns="0" rIns="0" bIns="0" rtlCol="0" anchor="t">
            <a:spAutoFit/>
          </a:bodyPr>
          <a:lstStyle/>
          <a:p>
            <a:pPr algn="r">
              <a:lnSpc>
                <a:spcPts val="3181"/>
              </a:lnSpc>
            </a:pPr>
            <a:r>
              <a:rPr lang="en-US" sz="2272">
                <a:solidFill>
                  <a:srgbClr val="426E92"/>
                </a:solidFill>
                <a:latin typeface="TT Fors Bold"/>
              </a:rPr>
              <a:t>NEXT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008406" y="1028700"/>
            <a:ext cx="8143747" cy="8229600"/>
          </a:xfrm>
          <a:prstGeom prst="rect">
            <a:avLst/>
          </a:prstGeom>
        </p:spPr>
      </p:pic>
      <p:sp>
        <p:nvSpPr>
          <p:cNvPr id="3" name="TextBox 3"/>
          <p:cNvSpPr txBox="1"/>
          <p:nvPr/>
        </p:nvSpPr>
        <p:spPr>
          <a:xfrm>
            <a:off x="1429354" y="3081680"/>
            <a:ext cx="6327690" cy="1289050"/>
          </a:xfrm>
          <a:prstGeom prst="rect">
            <a:avLst/>
          </a:prstGeom>
        </p:spPr>
        <p:txBody>
          <a:bodyPr lIns="0" tIns="0" rIns="0" bIns="0" rtlCol="0" anchor="t">
            <a:spAutoFit/>
          </a:bodyPr>
          <a:lstStyle/>
          <a:p>
            <a:pPr algn="ctr">
              <a:lnSpc>
                <a:spcPts val="5000"/>
              </a:lnSpc>
            </a:pPr>
            <a:r>
              <a:rPr lang="en-US" sz="5000" spc="-250">
                <a:solidFill>
                  <a:srgbClr val="426E92"/>
                </a:solidFill>
                <a:latin typeface="TT Norms Bold"/>
              </a:rPr>
              <a:t>Post Detail Page Loading Code</a:t>
            </a:r>
          </a:p>
        </p:txBody>
      </p:sp>
      <p:sp>
        <p:nvSpPr>
          <p:cNvPr id="4" name="TextBox 4"/>
          <p:cNvSpPr txBox="1"/>
          <p:nvPr/>
        </p:nvSpPr>
        <p:spPr>
          <a:xfrm>
            <a:off x="1728894" y="4564735"/>
            <a:ext cx="5728609" cy="196723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TT Norms Light"/>
              </a:rPr>
              <a:t>Takes id of post then searches it to get to its details on whoever posted the post and all his information then sets it in the view.</a:t>
            </a:r>
          </a:p>
        </p:txBody>
      </p:sp>
      <p:sp>
        <p:nvSpPr>
          <p:cNvPr id="5" name="AutoShape 5"/>
          <p:cNvSpPr/>
          <p:nvPr/>
        </p:nvSpPr>
        <p:spPr>
          <a:xfrm>
            <a:off x="16657603" y="9065644"/>
            <a:ext cx="421786" cy="0"/>
          </a:xfrm>
          <a:prstGeom prst="line">
            <a:avLst/>
          </a:prstGeom>
          <a:ln w="47625" cap="flat">
            <a:solidFill>
              <a:srgbClr val="426E92"/>
            </a:solidFill>
            <a:prstDash val="solid"/>
            <a:headEnd type="none" w="sm" len="sm"/>
            <a:tailEnd type="arrow" w="med" len="sm"/>
          </a:ln>
        </p:spPr>
      </p:sp>
      <p:sp>
        <p:nvSpPr>
          <p:cNvPr id="6" name="TextBox 6"/>
          <p:cNvSpPr txBox="1"/>
          <p:nvPr/>
        </p:nvSpPr>
        <p:spPr>
          <a:xfrm>
            <a:off x="10817361" y="8872273"/>
            <a:ext cx="5840242" cy="386742"/>
          </a:xfrm>
          <a:prstGeom prst="rect">
            <a:avLst/>
          </a:prstGeom>
        </p:spPr>
        <p:txBody>
          <a:bodyPr lIns="0" tIns="0" rIns="0" bIns="0" rtlCol="0" anchor="t">
            <a:spAutoFit/>
          </a:bodyPr>
          <a:lstStyle/>
          <a:p>
            <a:pPr algn="r">
              <a:lnSpc>
                <a:spcPts val="3181"/>
              </a:lnSpc>
            </a:pPr>
            <a:r>
              <a:rPr lang="en-US" sz="2272">
                <a:solidFill>
                  <a:srgbClr val="426E92"/>
                </a:solidFill>
                <a:latin typeface="TT Fors Bold"/>
              </a:rPr>
              <a:t>NEXT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AutoShape 2"/>
          <p:cNvSpPr/>
          <p:nvPr/>
        </p:nvSpPr>
        <p:spPr>
          <a:xfrm>
            <a:off x="16837514" y="9041355"/>
            <a:ext cx="421786" cy="0"/>
          </a:xfrm>
          <a:prstGeom prst="line">
            <a:avLst/>
          </a:prstGeom>
          <a:ln w="47625" cap="flat">
            <a:solidFill>
              <a:srgbClr val="426E92"/>
            </a:solidFill>
            <a:prstDash val="solid"/>
            <a:headEnd type="none" w="sm" len="sm"/>
            <a:tailEnd type="arrow" w="med" len="sm"/>
          </a:ln>
        </p:spPr>
      </p:sp>
      <p:pic>
        <p:nvPicPr>
          <p:cNvPr id="3" name="Picture 3"/>
          <p:cNvPicPr>
            <a:picLocks noChangeAspect="1"/>
          </p:cNvPicPr>
          <p:nvPr/>
        </p:nvPicPr>
        <p:blipFill>
          <a:blip r:embed="rId2"/>
          <a:srcRect/>
          <a:stretch>
            <a:fillRect/>
          </a:stretch>
        </p:blipFill>
        <p:spPr>
          <a:xfrm>
            <a:off x="2138118" y="1505708"/>
            <a:ext cx="5886190" cy="3016673"/>
          </a:xfrm>
          <a:prstGeom prst="rect">
            <a:avLst/>
          </a:prstGeom>
        </p:spPr>
      </p:pic>
      <p:sp>
        <p:nvSpPr>
          <p:cNvPr id="4" name="TextBox 4"/>
          <p:cNvSpPr txBox="1"/>
          <p:nvPr/>
        </p:nvSpPr>
        <p:spPr>
          <a:xfrm>
            <a:off x="8024309" y="904718"/>
            <a:ext cx="10004239" cy="855664"/>
          </a:xfrm>
          <a:prstGeom prst="rect">
            <a:avLst/>
          </a:prstGeom>
        </p:spPr>
        <p:txBody>
          <a:bodyPr lIns="0" tIns="0" rIns="0" bIns="0" rtlCol="0" anchor="t">
            <a:spAutoFit/>
          </a:bodyPr>
          <a:lstStyle/>
          <a:p>
            <a:pPr algn="ctr">
              <a:lnSpc>
                <a:spcPts val="6312"/>
              </a:lnSpc>
            </a:pPr>
            <a:r>
              <a:rPr lang="en-US" sz="6312" spc="-315">
                <a:solidFill>
                  <a:srgbClr val="426E92"/>
                </a:solidFill>
                <a:latin typeface="TT Norms Bold"/>
              </a:rPr>
              <a:t>What is Firebase?</a:t>
            </a:r>
          </a:p>
        </p:txBody>
      </p:sp>
      <p:sp>
        <p:nvSpPr>
          <p:cNvPr id="5" name="TextBox 5"/>
          <p:cNvSpPr txBox="1"/>
          <p:nvPr/>
        </p:nvSpPr>
        <p:spPr>
          <a:xfrm>
            <a:off x="10887534" y="8871558"/>
            <a:ext cx="5840242" cy="386742"/>
          </a:xfrm>
          <a:prstGeom prst="rect">
            <a:avLst/>
          </a:prstGeom>
        </p:spPr>
        <p:txBody>
          <a:bodyPr lIns="0" tIns="0" rIns="0" bIns="0" rtlCol="0" anchor="t">
            <a:spAutoFit/>
          </a:bodyPr>
          <a:lstStyle/>
          <a:p>
            <a:pPr algn="r">
              <a:lnSpc>
                <a:spcPts val="3181"/>
              </a:lnSpc>
            </a:pPr>
            <a:r>
              <a:rPr lang="en-US" sz="2272">
                <a:solidFill>
                  <a:srgbClr val="426E92"/>
                </a:solidFill>
                <a:latin typeface="TT Fors Bold"/>
              </a:rPr>
              <a:t>NEXT</a:t>
            </a:r>
          </a:p>
        </p:txBody>
      </p:sp>
      <p:sp>
        <p:nvSpPr>
          <p:cNvPr id="6" name="TextBox 6"/>
          <p:cNvSpPr txBox="1"/>
          <p:nvPr/>
        </p:nvSpPr>
        <p:spPr>
          <a:xfrm>
            <a:off x="9824487" y="1785830"/>
            <a:ext cx="6903289" cy="2736551"/>
          </a:xfrm>
          <a:prstGeom prst="rect">
            <a:avLst/>
          </a:prstGeom>
        </p:spPr>
        <p:txBody>
          <a:bodyPr lIns="0" tIns="0" rIns="0" bIns="0" rtlCol="0" anchor="t">
            <a:spAutoFit/>
          </a:bodyPr>
          <a:lstStyle/>
          <a:p>
            <a:pPr>
              <a:lnSpc>
                <a:spcPts val="4386"/>
              </a:lnSpc>
            </a:pPr>
            <a:r>
              <a:rPr lang="en-US" sz="2924">
                <a:solidFill>
                  <a:srgbClr val="000000"/>
                </a:solidFill>
                <a:latin typeface="TT Norms Light"/>
              </a:rPr>
              <a:t>Firebase is a google’s mobile app development platform that has a huge toolset that contains lots of things for improving, scaling and creating your android application.</a:t>
            </a:r>
          </a:p>
        </p:txBody>
      </p:sp>
      <p:sp>
        <p:nvSpPr>
          <p:cNvPr id="7" name="TextBox 7"/>
          <p:cNvSpPr txBox="1"/>
          <p:nvPr/>
        </p:nvSpPr>
        <p:spPr>
          <a:xfrm>
            <a:off x="1533175" y="5301592"/>
            <a:ext cx="15304338" cy="3114385"/>
          </a:xfrm>
          <a:prstGeom prst="rect">
            <a:avLst/>
          </a:prstGeom>
        </p:spPr>
        <p:txBody>
          <a:bodyPr lIns="0" tIns="0" rIns="0" bIns="0" rtlCol="0" anchor="t">
            <a:spAutoFit/>
          </a:bodyPr>
          <a:lstStyle/>
          <a:p>
            <a:pPr>
              <a:lnSpc>
                <a:spcPts val="4136"/>
              </a:lnSpc>
            </a:pPr>
            <a:r>
              <a:rPr lang="en-US" sz="2757">
                <a:solidFill>
                  <a:srgbClr val="000000"/>
                </a:solidFill>
                <a:latin typeface="TT Norms Light"/>
              </a:rPr>
              <a:t>Envolve, a previous firm established in 2011 by James Tamplin and Andrew Lee, gave rise to Firebase. Envolve was an API that enabled the integration of online chat functionality into websites. After releasing Envolve Tamplin and Lee found that it was being used to pass application data that were not chat messages. Developers were using Envolve to sync application data such as game state in real time across their users. Tamplin and Lee decided to separate the chat system and the real-time architecture that powered it. In 2011, they established Firebase as a distinct business.</a:t>
            </a:r>
          </a:p>
        </p:txBody>
      </p:sp>
      <p:sp>
        <p:nvSpPr>
          <p:cNvPr id="8" name="TextBox 8"/>
          <p:cNvSpPr txBox="1"/>
          <p:nvPr/>
        </p:nvSpPr>
        <p:spPr>
          <a:xfrm>
            <a:off x="2425275" y="4705941"/>
            <a:ext cx="5311878" cy="437559"/>
          </a:xfrm>
          <a:prstGeom prst="rect">
            <a:avLst/>
          </a:prstGeom>
        </p:spPr>
        <p:txBody>
          <a:bodyPr lIns="0" tIns="0" rIns="0" bIns="0" rtlCol="0" anchor="t">
            <a:spAutoFit/>
          </a:bodyPr>
          <a:lstStyle/>
          <a:p>
            <a:pPr algn="ctr">
              <a:lnSpc>
                <a:spcPts val="3351"/>
              </a:lnSpc>
            </a:pPr>
            <a:r>
              <a:rPr lang="en-US" sz="3351" spc="-167">
                <a:solidFill>
                  <a:srgbClr val="426E92"/>
                </a:solidFill>
                <a:latin typeface="TT Norms Bold"/>
              </a:rPr>
              <a:t>History of Firebase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6570368" y="5105400"/>
            <a:ext cx="5248371" cy="114300"/>
            <a:chOff x="0" y="0"/>
            <a:chExt cx="6997828" cy="152400"/>
          </a:xfrm>
        </p:grpSpPr>
        <p:sp>
          <p:nvSpPr>
            <p:cNvPr id="3" name="AutoShape 3"/>
            <p:cNvSpPr/>
            <p:nvPr/>
          </p:nvSpPr>
          <p:spPr>
            <a:xfrm>
              <a:off x="0" y="0"/>
              <a:ext cx="594250" cy="0"/>
            </a:xfrm>
            <a:prstGeom prst="line">
              <a:avLst/>
            </a:prstGeom>
            <a:ln w="76200" cap="flat">
              <a:solidFill>
                <a:srgbClr val="426E92"/>
              </a:solidFill>
              <a:prstDash val="solid"/>
              <a:headEnd type="none" w="sm" len="sm"/>
              <a:tailEnd type="arrow" w="med" len="sm"/>
            </a:ln>
          </p:spPr>
        </p:sp>
        <p:sp>
          <p:nvSpPr>
            <p:cNvPr id="4" name="AutoShape 4"/>
            <p:cNvSpPr/>
            <p:nvPr/>
          </p:nvSpPr>
          <p:spPr>
            <a:xfrm>
              <a:off x="6403577" y="76200"/>
              <a:ext cx="594250" cy="0"/>
            </a:xfrm>
            <a:prstGeom prst="line">
              <a:avLst/>
            </a:prstGeom>
            <a:ln w="76200" cap="flat">
              <a:solidFill>
                <a:srgbClr val="426E92"/>
              </a:solidFill>
              <a:prstDash val="solid"/>
              <a:headEnd type="none" w="sm" len="sm"/>
              <a:tailEnd type="arrow" w="med" len="sm"/>
            </a:ln>
          </p:spPr>
        </p:sp>
      </p:grpSp>
      <p:pic>
        <p:nvPicPr>
          <p:cNvPr id="5" name="Picture 5"/>
          <p:cNvPicPr>
            <a:picLocks noChangeAspect="1"/>
          </p:cNvPicPr>
          <p:nvPr/>
        </p:nvPicPr>
        <p:blipFill>
          <a:blip r:embed="rId2"/>
          <a:srcRect/>
          <a:stretch>
            <a:fillRect/>
          </a:stretch>
        </p:blipFill>
        <p:spPr>
          <a:xfrm>
            <a:off x="2443971" y="858838"/>
            <a:ext cx="3945422" cy="8399462"/>
          </a:xfrm>
          <a:prstGeom prst="rect">
            <a:avLst/>
          </a:prstGeom>
        </p:spPr>
      </p:pic>
      <p:pic>
        <p:nvPicPr>
          <p:cNvPr id="6" name="Picture 6"/>
          <p:cNvPicPr>
            <a:picLocks noChangeAspect="1"/>
          </p:cNvPicPr>
          <p:nvPr/>
        </p:nvPicPr>
        <p:blipFill>
          <a:blip r:embed="rId3"/>
          <a:srcRect/>
          <a:stretch>
            <a:fillRect/>
          </a:stretch>
        </p:blipFill>
        <p:spPr>
          <a:xfrm>
            <a:off x="7186393" y="1000125"/>
            <a:ext cx="4037134" cy="8187590"/>
          </a:xfrm>
          <a:prstGeom prst="rect">
            <a:avLst/>
          </a:prstGeom>
        </p:spPr>
      </p:pic>
      <p:pic>
        <p:nvPicPr>
          <p:cNvPr id="7" name="Picture 7"/>
          <p:cNvPicPr>
            <a:picLocks noChangeAspect="1"/>
          </p:cNvPicPr>
          <p:nvPr/>
        </p:nvPicPr>
        <p:blipFill>
          <a:blip r:embed="rId4"/>
          <a:srcRect/>
          <a:stretch>
            <a:fillRect/>
          </a:stretch>
        </p:blipFill>
        <p:spPr>
          <a:xfrm>
            <a:off x="12093336" y="1038225"/>
            <a:ext cx="3870303" cy="8149490"/>
          </a:xfrm>
          <a:prstGeom prst="rect">
            <a:avLst/>
          </a:prstGeom>
        </p:spPr>
      </p:pic>
      <p:sp>
        <p:nvSpPr>
          <p:cNvPr id="8" name="TextBox 8"/>
          <p:cNvSpPr txBox="1"/>
          <p:nvPr/>
        </p:nvSpPr>
        <p:spPr>
          <a:xfrm>
            <a:off x="2538096" y="9239250"/>
            <a:ext cx="3973743" cy="349249"/>
          </a:xfrm>
          <a:prstGeom prst="rect">
            <a:avLst/>
          </a:prstGeom>
        </p:spPr>
        <p:txBody>
          <a:bodyPr lIns="0" tIns="0" rIns="0" bIns="0" rtlCol="0" anchor="t">
            <a:spAutoFit/>
          </a:bodyPr>
          <a:lstStyle/>
          <a:p>
            <a:pPr algn="ctr">
              <a:lnSpc>
                <a:spcPts val="2800"/>
              </a:lnSpc>
            </a:pPr>
            <a:r>
              <a:rPr lang="en-US" sz="2000">
                <a:solidFill>
                  <a:srgbClr val="426E92"/>
                </a:solidFill>
                <a:latin typeface="TT Norms Bold"/>
              </a:rPr>
              <a:t>Users Page</a:t>
            </a:r>
          </a:p>
        </p:txBody>
      </p:sp>
      <p:sp>
        <p:nvSpPr>
          <p:cNvPr id="9" name="TextBox 9"/>
          <p:cNvSpPr txBox="1"/>
          <p:nvPr/>
        </p:nvSpPr>
        <p:spPr>
          <a:xfrm>
            <a:off x="7186393" y="9239250"/>
            <a:ext cx="4037134" cy="349249"/>
          </a:xfrm>
          <a:prstGeom prst="rect">
            <a:avLst/>
          </a:prstGeom>
        </p:spPr>
        <p:txBody>
          <a:bodyPr lIns="0" tIns="0" rIns="0" bIns="0" rtlCol="0" anchor="t">
            <a:spAutoFit/>
          </a:bodyPr>
          <a:lstStyle/>
          <a:p>
            <a:pPr algn="ctr">
              <a:lnSpc>
                <a:spcPts val="2800"/>
              </a:lnSpc>
            </a:pPr>
            <a:r>
              <a:rPr lang="en-US" sz="2000">
                <a:solidFill>
                  <a:srgbClr val="426E92"/>
                </a:solidFill>
                <a:latin typeface="TT Norms Bold"/>
              </a:rPr>
              <a:t>Users Page Interaction</a:t>
            </a:r>
          </a:p>
        </p:txBody>
      </p:sp>
      <p:sp>
        <p:nvSpPr>
          <p:cNvPr id="10" name="TextBox 10"/>
          <p:cNvSpPr txBox="1"/>
          <p:nvPr/>
        </p:nvSpPr>
        <p:spPr>
          <a:xfrm>
            <a:off x="11974642" y="9239250"/>
            <a:ext cx="4006654" cy="349249"/>
          </a:xfrm>
          <a:prstGeom prst="rect">
            <a:avLst/>
          </a:prstGeom>
        </p:spPr>
        <p:txBody>
          <a:bodyPr lIns="0" tIns="0" rIns="0" bIns="0" rtlCol="0" anchor="t">
            <a:spAutoFit/>
          </a:bodyPr>
          <a:lstStyle/>
          <a:p>
            <a:pPr algn="ctr">
              <a:lnSpc>
                <a:spcPts val="2800"/>
              </a:lnSpc>
            </a:pPr>
            <a:r>
              <a:rPr lang="en-US" sz="2000">
                <a:solidFill>
                  <a:srgbClr val="426E92"/>
                </a:solidFill>
                <a:latin typeface="TT Norms Bold"/>
              </a:rPr>
              <a:t>Other Persons Profile</a:t>
            </a:r>
          </a:p>
        </p:txBody>
      </p:sp>
      <p:sp>
        <p:nvSpPr>
          <p:cNvPr id="11" name="AutoShape 11"/>
          <p:cNvSpPr/>
          <p:nvPr/>
        </p:nvSpPr>
        <p:spPr>
          <a:xfrm>
            <a:off x="16837514" y="9041355"/>
            <a:ext cx="421786" cy="0"/>
          </a:xfrm>
          <a:prstGeom prst="line">
            <a:avLst/>
          </a:prstGeom>
          <a:ln w="47625" cap="flat">
            <a:solidFill>
              <a:srgbClr val="426E92"/>
            </a:solidFill>
            <a:prstDash val="solid"/>
            <a:headEnd type="none" w="sm" len="sm"/>
            <a:tailEnd type="arrow" w="med" len="sm"/>
          </a:ln>
        </p:spPr>
      </p:sp>
      <p:sp>
        <p:nvSpPr>
          <p:cNvPr id="12" name="TextBox 12"/>
          <p:cNvSpPr txBox="1"/>
          <p:nvPr/>
        </p:nvSpPr>
        <p:spPr>
          <a:xfrm>
            <a:off x="10887534" y="8871558"/>
            <a:ext cx="5840242" cy="386742"/>
          </a:xfrm>
          <a:prstGeom prst="rect">
            <a:avLst/>
          </a:prstGeom>
        </p:spPr>
        <p:txBody>
          <a:bodyPr lIns="0" tIns="0" rIns="0" bIns="0" rtlCol="0" anchor="t">
            <a:spAutoFit/>
          </a:bodyPr>
          <a:lstStyle/>
          <a:p>
            <a:pPr algn="r">
              <a:lnSpc>
                <a:spcPts val="3181"/>
              </a:lnSpc>
            </a:pPr>
            <a:r>
              <a:rPr lang="en-US" sz="2272">
                <a:solidFill>
                  <a:srgbClr val="426E92"/>
                </a:solidFill>
                <a:latin typeface="TT Fors Bold"/>
              </a:rPr>
              <a:t>NEXT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6570368" y="5105400"/>
            <a:ext cx="5248371" cy="114300"/>
            <a:chOff x="0" y="0"/>
            <a:chExt cx="6997828" cy="152400"/>
          </a:xfrm>
        </p:grpSpPr>
        <p:sp>
          <p:nvSpPr>
            <p:cNvPr id="3" name="AutoShape 3"/>
            <p:cNvSpPr/>
            <p:nvPr/>
          </p:nvSpPr>
          <p:spPr>
            <a:xfrm>
              <a:off x="0" y="0"/>
              <a:ext cx="594250" cy="0"/>
            </a:xfrm>
            <a:prstGeom prst="line">
              <a:avLst/>
            </a:prstGeom>
            <a:ln w="76200" cap="flat">
              <a:solidFill>
                <a:srgbClr val="426E92"/>
              </a:solidFill>
              <a:prstDash val="solid"/>
              <a:headEnd type="none" w="sm" len="sm"/>
              <a:tailEnd type="arrow" w="med" len="sm"/>
            </a:ln>
          </p:spPr>
        </p:sp>
        <p:sp>
          <p:nvSpPr>
            <p:cNvPr id="4" name="AutoShape 4"/>
            <p:cNvSpPr/>
            <p:nvPr/>
          </p:nvSpPr>
          <p:spPr>
            <a:xfrm>
              <a:off x="6403577" y="76200"/>
              <a:ext cx="594250" cy="0"/>
            </a:xfrm>
            <a:prstGeom prst="line">
              <a:avLst/>
            </a:prstGeom>
            <a:ln w="76200" cap="flat">
              <a:solidFill>
                <a:srgbClr val="426E92"/>
              </a:solidFill>
              <a:prstDash val="solid"/>
              <a:headEnd type="none" w="sm" len="sm"/>
              <a:tailEnd type="arrow" w="med" len="sm"/>
            </a:ln>
          </p:spPr>
        </p:sp>
      </p:grpSp>
      <p:pic>
        <p:nvPicPr>
          <p:cNvPr id="5" name="Picture 5"/>
          <p:cNvPicPr>
            <a:picLocks noChangeAspect="1"/>
          </p:cNvPicPr>
          <p:nvPr/>
        </p:nvPicPr>
        <p:blipFill>
          <a:blip r:embed="rId2"/>
          <a:srcRect/>
          <a:stretch>
            <a:fillRect/>
          </a:stretch>
        </p:blipFill>
        <p:spPr>
          <a:xfrm>
            <a:off x="2443971" y="858838"/>
            <a:ext cx="3933881" cy="8328877"/>
          </a:xfrm>
          <a:prstGeom prst="rect">
            <a:avLst/>
          </a:prstGeom>
        </p:spPr>
      </p:pic>
      <p:pic>
        <p:nvPicPr>
          <p:cNvPr id="6" name="Picture 6"/>
          <p:cNvPicPr>
            <a:picLocks noChangeAspect="1"/>
          </p:cNvPicPr>
          <p:nvPr/>
        </p:nvPicPr>
        <p:blipFill>
          <a:blip r:embed="rId3"/>
          <a:srcRect/>
          <a:stretch>
            <a:fillRect/>
          </a:stretch>
        </p:blipFill>
        <p:spPr>
          <a:xfrm>
            <a:off x="7186393" y="858838"/>
            <a:ext cx="3955496" cy="8328877"/>
          </a:xfrm>
          <a:prstGeom prst="rect">
            <a:avLst/>
          </a:prstGeom>
        </p:spPr>
      </p:pic>
      <p:pic>
        <p:nvPicPr>
          <p:cNvPr id="7" name="Picture 7"/>
          <p:cNvPicPr>
            <a:picLocks noChangeAspect="1"/>
          </p:cNvPicPr>
          <p:nvPr/>
        </p:nvPicPr>
        <p:blipFill>
          <a:blip r:embed="rId4"/>
          <a:srcRect/>
          <a:stretch>
            <a:fillRect/>
          </a:stretch>
        </p:blipFill>
        <p:spPr>
          <a:xfrm>
            <a:off x="12093336" y="1038225"/>
            <a:ext cx="3887959" cy="8073358"/>
          </a:xfrm>
          <a:prstGeom prst="rect">
            <a:avLst/>
          </a:prstGeom>
        </p:spPr>
      </p:pic>
      <p:sp>
        <p:nvSpPr>
          <p:cNvPr id="8" name="TextBox 8"/>
          <p:cNvSpPr txBox="1"/>
          <p:nvPr/>
        </p:nvSpPr>
        <p:spPr>
          <a:xfrm>
            <a:off x="2538096" y="9239250"/>
            <a:ext cx="3973743" cy="349249"/>
          </a:xfrm>
          <a:prstGeom prst="rect">
            <a:avLst/>
          </a:prstGeom>
        </p:spPr>
        <p:txBody>
          <a:bodyPr lIns="0" tIns="0" rIns="0" bIns="0" rtlCol="0" anchor="t">
            <a:spAutoFit/>
          </a:bodyPr>
          <a:lstStyle/>
          <a:p>
            <a:pPr algn="ctr">
              <a:lnSpc>
                <a:spcPts val="2800"/>
              </a:lnSpc>
            </a:pPr>
            <a:r>
              <a:rPr lang="en-US" sz="2000">
                <a:solidFill>
                  <a:srgbClr val="426E92"/>
                </a:solidFill>
                <a:latin typeface="TT Norms Bold"/>
              </a:rPr>
              <a:t>Chats Page</a:t>
            </a:r>
          </a:p>
        </p:txBody>
      </p:sp>
      <p:sp>
        <p:nvSpPr>
          <p:cNvPr id="9" name="TextBox 9"/>
          <p:cNvSpPr txBox="1"/>
          <p:nvPr/>
        </p:nvSpPr>
        <p:spPr>
          <a:xfrm>
            <a:off x="7186393" y="9239250"/>
            <a:ext cx="4037134" cy="349249"/>
          </a:xfrm>
          <a:prstGeom prst="rect">
            <a:avLst/>
          </a:prstGeom>
        </p:spPr>
        <p:txBody>
          <a:bodyPr lIns="0" tIns="0" rIns="0" bIns="0" rtlCol="0" anchor="t">
            <a:spAutoFit/>
          </a:bodyPr>
          <a:lstStyle/>
          <a:p>
            <a:pPr algn="ctr">
              <a:lnSpc>
                <a:spcPts val="2800"/>
              </a:lnSpc>
            </a:pPr>
            <a:r>
              <a:rPr lang="en-US" sz="2000">
                <a:solidFill>
                  <a:srgbClr val="426E92"/>
                </a:solidFill>
                <a:latin typeface="TT Norms Bold"/>
              </a:rPr>
              <a:t>Chat User Typing </a:t>
            </a:r>
          </a:p>
        </p:txBody>
      </p:sp>
      <p:sp>
        <p:nvSpPr>
          <p:cNvPr id="10" name="TextBox 10"/>
          <p:cNvSpPr txBox="1"/>
          <p:nvPr/>
        </p:nvSpPr>
        <p:spPr>
          <a:xfrm>
            <a:off x="11974642" y="9239250"/>
            <a:ext cx="4006654" cy="349249"/>
          </a:xfrm>
          <a:prstGeom prst="rect">
            <a:avLst/>
          </a:prstGeom>
        </p:spPr>
        <p:txBody>
          <a:bodyPr lIns="0" tIns="0" rIns="0" bIns="0" rtlCol="0" anchor="t">
            <a:spAutoFit/>
          </a:bodyPr>
          <a:lstStyle/>
          <a:p>
            <a:pPr algn="ctr">
              <a:lnSpc>
                <a:spcPts val="2800"/>
              </a:lnSpc>
            </a:pPr>
            <a:r>
              <a:rPr lang="en-US" sz="2000">
                <a:solidFill>
                  <a:srgbClr val="426E92"/>
                </a:solidFill>
                <a:latin typeface="TT Norms Bold"/>
              </a:rPr>
              <a:t>Chat User Last Seen</a:t>
            </a:r>
          </a:p>
        </p:txBody>
      </p:sp>
      <p:sp>
        <p:nvSpPr>
          <p:cNvPr id="11" name="AutoShape 11"/>
          <p:cNvSpPr/>
          <p:nvPr/>
        </p:nvSpPr>
        <p:spPr>
          <a:xfrm>
            <a:off x="16837514" y="9041355"/>
            <a:ext cx="421786" cy="0"/>
          </a:xfrm>
          <a:prstGeom prst="line">
            <a:avLst/>
          </a:prstGeom>
          <a:ln w="47625" cap="flat">
            <a:solidFill>
              <a:srgbClr val="426E92"/>
            </a:solidFill>
            <a:prstDash val="solid"/>
            <a:headEnd type="none" w="sm" len="sm"/>
            <a:tailEnd type="arrow" w="med" len="sm"/>
          </a:ln>
        </p:spPr>
      </p:sp>
      <p:sp>
        <p:nvSpPr>
          <p:cNvPr id="12" name="TextBox 12"/>
          <p:cNvSpPr txBox="1"/>
          <p:nvPr/>
        </p:nvSpPr>
        <p:spPr>
          <a:xfrm>
            <a:off x="10887534" y="8871558"/>
            <a:ext cx="5840242" cy="386742"/>
          </a:xfrm>
          <a:prstGeom prst="rect">
            <a:avLst/>
          </a:prstGeom>
        </p:spPr>
        <p:txBody>
          <a:bodyPr lIns="0" tIns="0" rIns="0" bIns="0" rtlCol="0" anchor="t">
            <a:spAutoFit/>
          </a:bodyPr>
          <a:lstStyle/>
          <a:p>
            <a:pPr algn="r">
              <a:lnSpc>
                <a:spcPts val="3181"/>
              </a:lnSpc>
            </a:pPr>
            <a:r>
              <a:rPr lang="en-US" sz="2272">
                <a:solidFill>
                  <a:srgbClr val="426E92"/>
                </a:solidFill>
                <a:latin typeface="TT Fors Bold"/>
              </a:rPr>
              <a:t>NEXT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246406" y="1637566"/>
            <a:ext cx="9279594" cy="7011867"/>
          </a:xfrm>
          <a:prstGeom prst="rect">
            <a:avLst/>
          </a:prstGeom>
        </p:spPr>
      </p:pic>
      <p:sp>
        <p:nvSpPr>
          <p:cNvPr id="3" name="TextBox 3"/>
          <p:cNvSpPr txBox="1"/>
          <p:nvPr/>
        </p:nvSpPr>
        <p:spPr>
          <a:xfrm>
            <a:off x="1338399" y="3099871"/>
            <a:ext cx="6327690" cy="1289050"/>
          </a:xfrm>
          <a:prstGeom prst="rect">
            <a:avLst/>
          </a:prstGeom>
        </p:spPr>
        <p:txBody>
          <a:bodyPr lIns="0" tIns="0" rIns="0" bIns="0" rtlCol="0" anchor="t">
            <a:spAutoFit/>
          </a:bodyPr>
          <a:lstStyle/>
          <a:p>
            <a:pPr algn="ctr">
              <a:lnSpc>
                <a:spcPts val="5000"/>
              </a:lnSpc>
            </a:pPr>
            <a:r>
              <a:rPr lang="en-US" sz="5000" spc="-250">
                <a:solidFill>
                  <a:srgbClr val="426E92"/>
                </a:solidFill>
                <a:latin typeface="TT Norms Bold"/>
              </a:rPr>
              <a:t>Chats Page Loading Chats Code</a:t>
            </a:r>
          </a:p>
        </p:txBody>
      </p:sp>
      <p:sp>
        <p:nvSpPr>
          <p:cNvPr id="4" name="TextBox 4"/>
          <p:cNvSpPr txBox="1"/>
          <p:nvPr/>
        </p:nvSpPr>
        <p:spPr>
          <a:xfrm>
            <a:off x="1637939" y="4529250"/>
            <a:ext cx="5728609" cy="1819910"/>
          </a:xfrm>
          <a:prstGeom prst="rect">
            <a:avLst/>
          </a:prstGeom>
        </p:spPr>
        <p:txBody>
          <a:bodyPr lIns="0" tIns="0" rIns="0" bIns="0" rtlCol="0" anchor="t">
            <a:spAutoFit/>
          </a:bodyPr>
          <a:lstStyle/>
          <a:p>
            <a:pPr>
              <a:lnSpc>
                <a:spcPts val="3639"/>
              </a:lnSpc>
              <a:spcBef>
                <a:spcPct val="0"/>
              </a:spcBef>
            </a:pPr>
            <a:r>
              <a:rPr lang="en-US" sz="2599">
                <a:solidFill>
                  <a:srgbClr val="000000"/>
                </a:solidFill>
                <a:latin typeface="TT Norms Light"/>
              </a:rPr>
              <a:t>Searches the users own db than looks at the child database called chats to see last spoken people than loads their last message.</a:t>
            </a:r>
          </a:p>
        </p:txBody>
      </p:sp>
      <p:sp>
        <p:nvSpPr>
          <p:cNvPr id="5" name="AutoShape 5"/>
          <p:cNvSpPr/>
          <p:nvPr/>
        </p:nvSpPr>
        <p:spPr>
          <a:xfrm>
            <a:off x="16837514" y="9041355"/>
            <a:ext cx="421786" cy="0"/>
          </a:xfrm>
          <a:prstGeom prst="line">
            <a:avLst/>
          </a:prstGeom>
          <a:ln w="47625" cap="flat">
            <a:solidFill>
              <a:srgbClr val="426E92"/>
            </a:solidFill>
            <a:prstDash val="solid"/>
            <a:headEnd type="none" w="sm" len="sm"/>
            <a:tailEnd type="arrow" w="med" len="sm"/>
          </a:ln>
        </p:spPr>
      </p:sp>
      <p:sp>
        <p:nvSpPr>
          <p:cNvPr id="6" name="TextBox 6"/>
          <p:cNvSpPr txBox="1"/>
          <p:nvPr/>
        </p:nvSpPr>
        <p:spPr>
          <a:xfrm>
            <a:off x="10887534" y="8871558"/>
            <a:ext cx="5840242" cy="386742"/>
          </a:xfrm>
          <a:prstGeom prst="rect">
            <a:avLst/>
          </a:prstGeom>
        </p:spPr>
        <p:txBody>
          <a:bodyPr lIns="0" tIns="0" rIns="0" bIns="0" rtlCol="0" anchor="t">
            <a:spAutoFit/>
          </a:bodyPr>
          <a:lstStyle/>
          <a:p>
            <a:pPr algn="r">
              <a:lnSpc>
                <a:spcPts val="3181"/>
              </a:lnSpc>
            </a:pPr>
            <a:r>
              <a:rPr lang="en-US" sz="2272">
                <a:solidFill>
                  <a:srgbClr val="426E92"/>
                </a:solidFill>
                <a:latin typeface="TT Fors Bold"/>
              </a:rPr>
              <a:t>NEXT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1303753" y="9101927"/>
            <a:ext cx="4037134" cy="339724"/>
          </a:xfrm>
          <a:prstGeom prst="rect">
            <a:avLst/>
          </a:prstGeom>
        </p:spPr>
        <p:txBody>
          <a:bodyPr lIns="0" tIns="0" rIns="0" bIns="0" rtlCol="0" anchor="t">
            <a:spAutoFit/>
          </a:bodyPr>
          <a:lstStyle/>
          <a:p>
            <a:pPr algn="ctr">
              <a:lnSpc>
                <a:spcPts val="2800"/>
              </a:lnSpc>
            </a:pPr>
            <a:r>
              <a:rPr lang="en-US" sz="2000">
                <a:solidFill>
                  <a:srgbClr val="426E92"/>
                </a:solidFill>
                <a:latin typeface="Abril Fatface"/>
              </a:rPr>
              <a:t>Message Notifications</a:t>
            </a:r>
          </a:p>
        </p:txBody>
      </p:sp>
      <p:pic>
        <p:nvPicPr>
          <p:cNvPr id="3" name="Picture 3"/>
          <p:cNvPicPr>
            <a:picLocks noChangeAspect="1"/>
          </p:cNvPicPr>
          <p:nvPr/>
        </p:nvPicPr>
        <p:blipFill>
          <a:blip r:embed="rId2"/>
          <a:srcRect/>
          <a:stretch>
            <a:fillRect/>
          </a:stretch>
        </p:blipFill>
        <p:spPr>
          <a:xfrm>
            <a:off x="1337118" y="845349"/>
            <a:ext cx="4031673" cy="8165414"/>
          </a:xfrm>
          <a:prstGeom prst="rect">
            <a:avLst/>
          </a:prstGeom>
        </p:spPr>
      </p:pic>
      <p:grpSp>
        <p:nvGrpSpPr>
          <p:cNvPr id="4" name="Group 4"/>
          <p:cNvGrpSpPr>
            <a:grpSpLocks noChangeAspect="1"/>
          </p:cNvGrpSpPr>
          <p:nvPr/>
        </p:nvGrpSpPr>
        <p:grpSpPr>
          <a:xfrm>
            <a:off x="1370446" y="975159"/>
            <a:ext cx="3946433" cy="7892866"/>
            <a:chOff x="0" y="0"/>
            <a:chExt cx="3175000" cy="6350000"/>
          </a:xfrm>
        </p:grpSpPr>
        <p:sp>
          <p:nvSpPr>
            <p:cNvPr id="5" name="Freeform 5"/>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t="-101" b="-101"/>
              </a:stretch>
            </a:blipFill>
          </p:spPr>
        </p:sp>
        <p:sp>
          <p:nvSpPr>
            <p:cNvPr id="6" name="Freeform 6"/>
            <p:cNvSpPr/>
            <p:nvPr/>
          </p:nvSpPr>
          <p:spPr>
            <a:xfrm>
              <a:off x="0" y="0"/>
              <a:ext cx="3175000" cy="6350000"/>
            </a:xfrm>
            <a:custGeom>
              <a:avLst/>
              <a:gdLst/>
              <a:ahLst/>
              <a:cxnLst/>
              <a:rect l="l" t="t" r="r" b="b"/>
              <a:pathLst>
                <a:path w="3175000" h="6350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sp>
        <p:nvSpPr>
          <p:cNvPr id="7" name="TextBox 7"/>
          <p:cNvSpPr txBox="1"/>
          <p:nvPr/>
        </p:nvSpPr>
        <p:spPr>
          <a:xfrm>
            <a:off x="7990202" y="3964828"/>
            <a:ext cx="9337886" cy="3489324"/>
          </a:xfrm>
          <a:prstGeom prst="rect">
            <a:avLst/>
          </a:prstGeom>
        </p:spPr>
        <p:txBody>
          <a:bodyPr lIns="0" tIns="0" rIns="0" bIns="0" rtlCol="0" anchor="t">
            <a:spAutoFit/>
          </a:bodyPr>
          <a:lstStyle/>
          <a:p>
            <a:pPr algn="ctr">
              <a:lnSpc>
                <a:spcPts val="3500"/>
              </a:lnSpc>
              <a:spcBef>
                <a:spcPct val="0"/>
              </a:spcBef>
            </a:pPr>
            <a:r>
              <a:rPr lang="en-US" sz="2500">
                <a:solidFill>
                  <a:srgbClr val="000000"/>
                </a:solidFill>
                <a:latin typeface="TT Norms Light"/>
              </a:rPr>
              <a:t>           There isnt a fixed tool for authentication, cloud messaging, analytics, database and storage if you want to use you’ll pick the one that suits most in your case. When you want to focus on the app more instead of these tools Firebase is one of the most pickable one. I picked Firebase cause i have limited time, im working alone and i’m new to android development its my first app i wanted to focus on mostly application instead of database side. And it helped me greatly by all its services.</a:t>
            </a:r>
          </a:p>
        </p:txBody>
      </p:sp>
      <p:sp>
        <p:nvSpPr>
          <p:cNvPr id="8" name="TextBox 8"/>
          <p:cNvSpPr txBox="1"/>
          <p:nvPr/>
        </p:nvSpPr>
        <p:spPr>
          <a:xfrm>
            <a:off x="9360094" y="3352053"/>
            <a:ext cx="6327690" cy="660400"/>
          </a:xfrm>
          <a:prstGeom prst="rect">
            <a:avLst/>
          </a:prstGeom>
        </p:spPr>
        <p:txBody>
          <a:bodyPr lIns="0" tIns="0" rIns="0" bIns="0" rtlCol="0" anchor="t">
            <a:spAutoFit/>
          </a:bodyPr>
          <a:lstStyle/>
          <a:p>
            <a:pPr algn="ctr">
              <a:lnSpc>
                <a:spcPts val="5000"/>
              </a:lnSpc>
            </a:pPr>
            <a:r>
              <a:rPr lang="en-US" sz="5000" spc="-250">
                <a:solidFill>
                  <a:srgbClr val="426E92"/>
                </a:solidFill>
                <a:latin typeface="TT Norms Bold"/>
              </a:rPr>
              <a:t>Conclusion</a:t>
            </a:r>
          </a:p>
        </p:txBody>
      </p:sp>
      <p:sp>
        <p:nvSpPr>
          <p:cNvPr id="9" name="AutoShape 9"/>
          <p:cNvSpPr/>
          <p:nvPr/>
        </p:nvSpPr>
        <p:spPr>
          <a:xfrm>
            <a:off x="16837514" y="9041355"/>
            <a:ext cx="421786" cy="0"/>
          </a:xfrm>
          <a:prstGeom prst="line">
            <a:avLst/>
          </a:prstGeom>
          <a:ln w="47625" cap="flat">
            <a:solidFill>
              <a:srgbClr val="426E92"/>
            </a:solidFill>
            <a:prstDash val="solid"/>
            <a:headEnd type="none" w="sm" len="sm"/>
            <a:tailEnd type="arrow" w="med" len="sm"/>
          </a:ln>
        </p:spPr>
      </p:sp>
      <p:sp>
        <p:nvSpPr>
          <p:cNvPr id="10" name="TextBox 10"/>
          <p:cNvSpPr txBox="1"/>
          <p:nvPr/>
        </p:nvSpPr>
        <p:spPr>
          <a:xfrm>
            <a:off x="10887534" y="8871558"/>
            <a:ext cx="5840242" cy="386742"/>
          </a:xfrm>
          <a:prstGeom prst="rect">
            <a:avLst/>
          </a:prstGeom>
        </p:spPr>
        <p:txBody>
          <a:bodyPr lIns="0" tIns="0" rIns="0" bIns="0" rtlCol="0" anchor="t">
            <a:spAutoFit/>
          </a:bodyPr>
          <a:lstStyle/>
          <a:p>
            <a:pPr algn="r">
              <a:lnSpc>
                <a:spcPts val="3181"/>
              </a:lnSpc>
            </a:pPr>
            <a:r>
              <a:rPr lang="en-US" sz="2272">
                <a:solidFill>
                  <a:srgbClr val="426E92"/>
                </a:solidFill>
                <a:latin typeface="TT Fors Bold"/>
              </a:rPr>
              <a:t>NEXT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1473133" y="3028391"/>
            <a:ext cx="14973973" cy="4555178"/>
          </a:xfrm>
          <a:prstGeom prst="rect">
            <a:avLst/>
          </a:prstGeom>
        </p:spPr>
        <p:txBody>
          <a:bodyPr lIns="0" tIns="0" rIns="0" bIns="0" rtlCol="0" anchor="t">
            <a:spAutoFit/>
          </a:bodyPr>
          <a:lstStyle/>
          <a:p>
            <a:pPr algn="ctr">
              <a:lnSpc>
                <a:spcPts val="3027"/>
              </a:lnSpc>
            </a:pPr>
            <a:r>
              <a:rPr lang="en-US" sz="2162">
                <a:solidFill>
                  <a:srgbClr val="000000"/>
                </a:solidFill>
                <a:latin typeface="TT Norms Bold"/>
              </a:rPr>
              <a:t> REFERENCES</a:t>
            </a:r>
          </a:p>
          <a:p>
            <a:pPr algn="ctr">
              <a:lnSpc>
                <a:spcPts val="3027"/>
              </a:lnSpc>
            </a:pPr>
            <a:r>
              <a:rPr lang="en-US" sz="2162">
                <a:solidFill>
                  <a:srgbClr val="000000"/>
                </a:solidFill>
                <a:latin typeface="TT Norms"/>
              </a:rPr>
              <a:t>1.     Khawas, C., &amp; Shah, P. (2018). Application of firebase in android app development-a study. International Journal of Computer Applications, 179(46), 49-53.</a:t>
            </a:r>
          </a:p>
          <a:p>
            <a:pPr algn="ctr">
              <a:lnSpc>
                <a:spcPts val="3027"/>
              </a:lnSpc>
            </a:pPr>
            <a:r>
              <a:rPr lang="en-US" sz="2162">
                <a:solidFill>
                  <a:srgbClr val="000000"/>
                </a:solidFill>
                <a:latin typeface="TT Norms"/>
              </a:rPr>
              <a:t>2.     Moroney, L. (2017). An Introduction to Firebase. In The Definitive Guide to Firebase (pp. 1-24). Apress, Berkeley, CA.</a:t>
            </a:r>
          </a:p>
          <a:p>
            <a:pPr algn="ctr">
              <a:lnSpc>
                <a:spcPts val="3027"/>
              </a:lnSpc>
            </a:pPr>
            <a:r>
              <a:rPr lang="en-US" sz="2162">
                <a:solidFill>
                  <a:srgbClr val="000000"/>
                </a:solidFill>
                <a:latin typeface="TT Norms"/>
              </a:rPr>
              <a:t>3.     Shukla, S., Gupta, S. C., &amp; Mishra, P. (2021, January). Android-Based Chat Application Using Firebase. In 2021 International Conference on Computer Communication and Informatics (ICCCI) (pp. 1-4). IEEE.</a:t>
            </a:r>
          </a:p>
          <a:p>
            <a:pPr algn="ctr">
              <a:lnSpc>
                <a:spcPts val="3027"/>
              </a:lnSpc>
            </a:pPr>
            <a:r>
              <a:rPr lang="en-US" sz="2162">
                <a:solidFill>
                  <a:srgbClr val="000000"/>
                </a:solidFill>
                <a:latin typeface="TT Norms"/>
              </a:rPr>
              <a:t>4.     Kumar, A. (2018). Mastering Firebase for Android Development: Build real-time, scalable, and cloud-enabled Android apps with Firebase. Packt Publishing Ltd.</a:t>
            </a:r>
          </a:p>
          <a:p>
            <a:pPr algn="ctr">
              <a:lnSpc>
                <a:spcPts val="3027"/>
              </a:lnSpc>
            </a:pPr>
            <a:r>
              <a:rPr lang="en-US" sz="2162">
                <a:solidFill>
                  <a:srgbClr val="000000"/>
                </a:solidFill>
                <a:latin typeface="TT Norms"/>
              </a:rPr>
              <a:t>5.     Chatterjee, N., Chakraborty, S., Decosta, A., &amp; Nath, A. (2018). Real-time communication application based on android using Google firebase. Int. J. Adv. Res. Comput. Sci. Manag. Stud, 6</a:t>
            </a:r>
          </a:p>
          <a:p>
            <a:pPr algn="ctr">
              <a:lnSpc>
                <a:spcPts val="3027"/>
              </a:lnSpc>
            </a:pPr>
            <a:r>
              <a:rPr lang="en-US" sz="2162">
                <a:solidFill>
                  <a:srgbClr val="000000"/>
                </a:solidFill>
                <a:latin typeface="TT Norms"/>
              </a:rPr>
              <a:t>6.     </a:t>
            </a:r>
            <a:r>
              <a:rPr lang="en-US" sz="2162">
                <a:solidFill>
                  <a:srgbClr val="000000"/>
                </a:solidFill>
                <a:latin typeface="TT Norms"/>
                <a:hlinkClick r:id="rId2" tooltip="https://medium.com/firebase-developers/what-is-firebase-the-complete-story-abridged-bcc730c5f2c0"/>
              </a:rPr>
              <a:t>https://medium.com/firebase-developers/what-is-firebase-the-complete-story-abridged-bcc730c5f2c0</a:t>
            </a:r>
          </a:p>
          <a:p>
            <a:pPr algn="ctr">
              <a:lnSpc>
                <a:spcPts val="3027"/>
              </a:lnSpc>
              <a:spcBef>
                <a:spcPct val="0"/>
              </a:spcBef>
            </a:pPr>
            <a:endParaRPr lang="en-US" sz="2162">
              <a:solidFill>
                <a:srgbClr val="000000"/>
              </a:solidFill>
              <a:latin typeface="TT Norms"/>
              <a:hlinkClick r:id="rId2" tooltip="https://medium.com/firebase-developers/what-is-firebase-the-complete-story-abridged-bcc730c5f2c0"/>
            </a:endParaRP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271748" y="3544484"/>
            <a:ext cx="1975104" cy="411480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0" y="0"/>
            <a:ext cx="1975104" cy="4114800"/>
          </a:xfrm>
          <a:prstGeom prst="rect">
            <a:avLst/>
          </a:prstGeom>
        </p:spPr>
      </p:pic>
      <p:grpSp>
        <p:nvGrpSpPr>
          <p:cNvPr id="5" name="Group 5"/>
          <p:cNvGrpSpPr/>
          <p:nvPr/>
        </p:nvGrpSpPr>
        <p:grpSpPr>
          <a:xfrm>
            <a:off x="16285230" y="9078709"/>
            <a:ext cx="1091016" cy="803262"/>
            <a:chOff x="0" y="0"/>
            <a:chExt cx="1454688" cy="1071016"/>
          </a:xfrm>
        </p:grpSpPr>
        <p:sp>
          <p:nvSpPr>
            <p:cNvPr id="6" name="TextBox 6"/>
            <p:cNvSpPr txBox="1"/>
            <p:nvPr/>
          </p:nvSpPr>
          <p:spPr>
            <a:xfrm>
              <a:off x="0" y="85725"/>
              <a:ext cx="1454688" cy="565631"/>
            </a:xfrm>
            <a:prstGeom prst="rect">
              <a:avLst/>
            </a:prstGeom>
          </p:spPr>
          <p:txBody>
            <a:bodyPr lIns="0" tIns="0" rIns="0" bIns="0" rtlCol="0" anchor="t">
              <a:spAutoFit/>
            </a:bodyPr>
            <a:lstStyle/>
            <a:p>
              <a:pPr algn="ctr">
                <a:lnSpc>
                  <a:spcPts val="2885"/>
                </a:lnSpc>
              </a:pPr>
              <a:r>
                <a:rPr lang="en-US" sz="3205">
                  <a:solidFill>
                    <a:srgbClr val="426E92"/>
                  </a:solidFill>
                  <a:latin typeface="Studly"/>
                </a:rPr>
                <a:t>FIN!</a:t>
              </a:r>
            </a:p>
          </p:txBody>
        </p:sp>
        <p:sp>
          <p:nvSpPr>
            <p:cNvPr id="7" name="TextBox 7"/>
            <p:cNvSpPr txBox="1"/>
            <p:nvPr/>
          </p:nvSpPr>
          <p:spPr>
            <a:xfrm>
              <a:off x="0" y="505301"/>
              <a:ext cx="1454688" cy="565715"/>
            </a:xfrm>
            <a:prstGeom prst="rect">
              <a:avLst/>
            </a:prstGeom>
          </p:spPr>
          <p:txBody>
            <a:bodyPr lIns="0" tIns="0" rIns="0" bIns="0" rtlCol="0" anchor="t">
              <a:spAutoFit/>
            </a:bodyPr>
            <a:lstStyle/>
            <a:p>
              <a:pPr algn="ctr">
                <a:lnSpc>
                  <a:spcPts val="2885"/>
                </a:lnSpc>
              </a:pPr>
              <a:endParaRPr/>
            </a:p>
          </p:txBody>
        </p:sp>
      </p:grpSp>
      <p:sp>
        <p:nvSpPr>
          <p:cNvPr id="8" name="TextBox 8"/>
          <p:cNvSpPr txBox="1"/>
          <p:nvPr/>
        </p:nvSpPr>
        <p:spPr>
          <a:xfrm>
            <a:off x="4338466" y="2146856"/>
            <a:ext cx="9611068" cy="995350"/>
          </a:xfrm>
          <a:prstGeom prst="rect">
            <a:avLst/>
          </a:prstGeom>
        </p:spPr>
        <p:txBody>
          <a:bodyPr lIns="0" tIns="0" rIns="0" bIns="0" rtlCol="0" anchor="t">
            <a:spAutoFit/>
          </a:bodyPr>
          <a:lstStyle/>
          <a:p>
            <a:pPr algn="ctr">
              <a:lnSpc>
                <a:spcPts val="7594"/>
              </a:lnSpc>
            </a:pPr>
            <a:r>
              <a:rPr lang="en-US" sz="7594" spc="-379">
                <a:solidFill>
                  <a:srgbClr val="426E92"/>
                </a:solidFill>
                <a:latin typeface="TT Norms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3076935" y="2736952"/>
            <a:ext cx="12134130" cy="4163695"/>
            <a:chOff x="0" y="0"/>
            <a:chExt cx="16178840" cy="5551593"/>
          </a:xfrm>
        </p:grpSpPr>
        <p:sp>
          <p:nvSpPr>
            <p:cNvPr id="3" name="TextBox 3"/>
            <p:cNvSpPr txBox="1"/>
            <p:nvPr/>
          </p:nvSpPr>
          <p:spPr>
            <a:xfrm>
              <a:off x="2190218" y="1140883"/>
              <a:ext cx="11798404" cy="4410711"/>
            </a:xfrm>
            <a:prstGeom prst="rect">
              <a:avLst/>
            </a:prstGeom>
          </p:spPr>
          <p:txBody>
            <a:bodyPr lIns="0" tIns="0" rIns="0" bIns="0" rtlCol="0" anchor="t">
              <a:spAutoFit/>
            </a:bodyPr>
            <a:lstStyle/>
            <a:p>
              <a:pPr algn="ctr">
                <a:lnSpc>
                  <a:spcPts val="3779"/>
                </a:lnSpc>
                <a:spcBef>
                  <a:spcPct val="0"/>
                </a:spcBef>
              </a:pPr>
              <a:r>
                <a:rPr lang="en-US" sz="2699">
                  <a:solidFill>
                    <a:srgbClr val="000000"/>
                  </a:solidFill>
                  <a:latin typeface="TT Norms Light"/>
                </a:rPr>
                <a:t>To make social media application for mobile you need many services such as authentication, cloud messaging, database and cloud storage. While there are so many options for all services individually. While doing a research i found firebase had all of the necessary services for making social media application not just that it had even more services than necessary.</a:t>
              </a:r>
            </a:p>
          </p:txBody>
        </p:sp>
        <p:sp>
          <p:nvSpPr>
            <p:cNvPr id="4" name="TextBox 4"/>
            <p:cNvSpPr txBox="1"/>
            <p:nvPr/>
          </p:nvSpPr>
          <p:spPr>
            <a:xfrm>
              <a:off x="0" y="114300"/>
              <a:ext cx="16178840" cy="999066"/>
            </a:xfrm>
            <a:prstGeom prst="rect">
              <a:avLst/>
            </a:prstGeom>
          </p:spPr>
          <p:txBody>
            <a:bodyPr lIns="0" tIns="0" rIns="0" bIns="0" rtlCol="0" anchor="t">
              <a:spAutoFit/>
            </a:bodyPr>
            <a:lstStyle/>
            <a:p>
              <a:pPr algn="ctr">
                <a:lnSpc>
                  <a:spcPts val="5499"/>
                </a:lnSpc>
              </a:pPr>
              <a:r>
                <a:rPr lang="en-US" sz="5499" spc="-274">
                  <a:solidFill>
                    <a:srgbClr val="426E92"/>
                  </a:solidFill>
                  <a:latin typeface="TT Norms Bold"/>
                </a:rPr>
                <a:t>Why Firebase?</a:t>
              </a:r>
            </a:p>
          </p:txBody>
        </p:sp>
      </p:grpSp>
      <p:sp>
        <p:nvSpPr>
          <p:cNvPr id="5" name="AutoShape 5"/>
          <p:cNvSpPr/>
          <p:nvPr/>
        </p:nvSpPr>
        <p:spPr>
          <a:xfrm>
            <a:off x="16837514" y="9041355"/>
            <a:ext cx="421786" cy="0"/>
          </a:xfrm>
          <a:prstGeom prst="line">
            <a:avLst/>
          </a:prstGeom>
          <a:ln w="47625" cap="flat">
            <a:solidFill>
              <a:srgbClr val="426E92"/>
            </a:solidFill>
            <a:prstDash val="solid"/>
            <a:headEnd type="none" w="sm" len="sm"/>
            <a:tailEnd type="arrow" w="med" len="sm"/>
          </a:ln>
        </p:spPr>
      </p:sp>
      <p:sp>
        <p:nvSpPr>
          <p:cNvPr id="6" name="TextBox 6"/>
          <p:cNvSpPr txBox="1"/>
          <p:nvPr/>
        </p:nvSpPr>
        <p:spPr>
          <a:xfrm>
            <a:off x="10887534" y="8871558"/>
            <a:ext cx="5840242" cy="386742"/>
          </a:xfrm>
          <a:prstGeom prst="rect">
            <a:avLst/>
          </a:prstGeom>
        </p:spPr>
        <p:txBody>
          <a:bodyPr lIns="0" tIns="0" rIns="0" bIns="0" rtlCol="0" anchor="t">
            <a:spAutoFit/>
          </a:bodyPr>
          <a:lstStyle/>
          <a:p>
            <a:pPr algn="r">
              <a:lnSpc>
                <a:spcPts val="3181"/>
              </a:lnSpc>
            </a:pPr>
            <a:r>
              <a:rPr lang="en-US" sz="2272">
                <a:solidFill>
                  <a:srgbClr val="426E92"/>
                </a:solidFill>
                <a:latin typeface="TT Fors Bold"/>
              </a:rPr>
              <a:t>NEXT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AutoShape 2"/>
          <p:cNvSpPr/>
          <p:nvPr/>
        </p:nvSpPr>
        <p:spPr>
          <a:xfrm>
            <a:off x="16602119" y="8930969"/>
            <a:ext cx="421786" cy="0"/>
          </a:xfrm>
          <a:prstGeom prst="line">
            <a:avLst/>
          </a:prstGeom>
          <a:ln w="47625" cap="flat">
            <a:solidFill>
              <a:srgbClr val="5CE1E6"/>
            </a:solidFill>
            <a:prstDash val="solid"/>
            <a:headEnd type="none" w="sm" len="sm"/>
            <a:tailEnd type="arrow" w="med" len="sm"/>
          </a:ln>
        </p:spPr>
      </p:sp>
      <p:pic>
        <p:nvPicPr>
          <p:cNvPr id="3" name="Picture 3"/>
          <p:cNvPicPr>
            <a:picLocks noChangeAspect="1"/>
          </p:cNvPicPr>
          <p:nvPr/>
        </p:nvPicPr>
        <p:blipFill>
          <a:blip r:embed="rId2"/>
          <a:srcRect/>
          <a:stretch>
            <a:fillRect/>
          </a:stretch>
        </p:blipFill>
        <p:spPr>
          <a:xfrm>
            <a:off x="8815410" y="4205609"/>
            <a:ext cx="8615078" cy="5393920"/>
          </a:xfrm>
          <a:prstGeom prst="rect">
            <a:avLst/>
          </a:prstGeom>
        </p:spPr>
      </p:pic>
      <p:sp>
        <p:nvSpPr>
          <p:cNvPr id="4" name="TextBox 4"/>
          <p:cNvSpPr txBox="1"/>
          <p:nvPr/>
        </p:nvSpPr>
        <p:spPr>
          <a:xfrm>
            <a:off x="3813290" y="1367649"/>
            <a:ext cx="10004239" cy="855664"/>
          </a:xfrm>
          <a:prstGeom prst="rect">
            <a:avLst/>
          </a:prstGeom>
        </p:spPr>
        <p:txBody>
          <a:bodyPr lIns="0" tIns="0" rIns="0" bIns="0" rtlCol="0" anchor="t">
            <a:spAutoFit/>
          </a:bodyPr>
          <a:lstStyle/>
          <a:p>
            <a:pPr algn="ctr">
              <a:lnSpc>
                <a:spcPts val="6312"/>
              </a:lnSpc>
            </a:pPr>
            <a:r>
              <a:rPr lang="en-US" sz="6312" spc="-315">
                <a:solidFill>
                  <a:srgbClr val="426E92"/>
                </a:solidFill>
                <a:latin typeface="TT Norms Bold"/>
              </a:rPr>
              <a:t>Benefits of Firebase</a:t>
            </a:r>
          </a:p>
        </p:txBody>
      </p:sp>
      <p:sp>
        <p:nvSpPr>
          <p:cNvPr id="5" name="TextBox 5"/>
          <p:cNvSpPr txBox="1"/>
          <p:nvPr/>
        </p:nvSpPr>
        <p:spPr>
          <a:xfrm>
            <a:off x="1028700" y="2386375"/>
            <a:ext cx="16607674" cy="1434826"/>
          </a:xfrm>
          <a:prstGeom prst="rect">
            <a:avLst/>
          </a:prstGeom>
        </p:spPr>
        <p:txBody>
          <a:bodyPr lIns="0" tIns="0" rIns="0" bIns="0" rtlCol="0" anchor="t">
            <a:spAutoFit/>
          </a:bodyPr>
          <a:lstStyle/>
          <a:p>
            <a:pPr>
              <a:lnSpc>
                <a:spcPts val="3885"/>
              </a:lnSpc>
            </a:pPr>
            <a:r>
              <a:rPr lang="en-US" sz="2590">
                <a:solidFill>
                  <a:srgbClr val="000000"/>
                </a:solidFill>
                <a:latin typeface="TT Norms Light"/>
              </a:rPr>
              <a:t>There isnt a fixed tool for authentication, cloud messaging, analytics, database and storage if you want to use you’ll pick the one that suits most in your case. When you want to focus on the app more instead of these tools Firebase is one of the most pickable one.  </a:t>
            </a:r>
          </a:p>
        </p:txBody>
      </p:sp>
      <p:sp>
        <p:nvSpPr>
          <p:cNvPr id="6" name="TextBox 6"/>
          <p:cNvSpPr txBox="1"/>
          <p:nvPr/>
        </p:nvSpPr>
        <p:spPr>
          <a:xfrm>
            <a:off x="1028700" y="5143619"/>
            <a:ext cx="7786710" cy="3479800"/>
          </a:xfrm>
          <a:prstGeom prst="rect">
            <a:avLst/>
          </a:prstGeom>
        </p:spPr>
        <p:txBody>
          <a:bodyPr lIns="0" tIns="0" rIns="0" bIns="0" rtlCol="0" anchor="t">
            <a:spAutoFit/>
          </a:bodyPr>
          <a:lstStyle/>
          <a:p>
            <a:pPr>
              <a:lnSpc>
                <a:spcPts val="3499"/>
              </a:lnSpc>
              <a:spcBef>
                <a:spcPct val="0"/>
              </a:spcBef>
            </a:pPr>
            <a:r>
              <a:rPr lang="en-US" sz="2499">
                <a:solidFill>
                  <a:srgbClr val="000000"/>
                </a:solidFill>
                <a:latin typeface="TT Norms Light"/>
              </a:rPr>
              <a:t>Firebase uses the JavaScript Object Notation (JSON) format to store its data, which eliminates the need for queries when inserting, updating, deleting, or adding data.  So you don't need to learn database when making your application and Firebase don't require any middleware between your app and the service because Firebase's client SDKs communicate directly with backend services. </a:t>
            </a:r>
          </a:p>
        </p:txBody>
      </p:sp>
      <p:sp>
        <p:nvSpPr>
          <p:cNvPr id="7" name="TextBox 7"/>
          <p:cNvSpPr txBox="1"/>
          <p:nvPr/>
        </p:nvSpPr>
        <p:spPr>
          <a:xfrm>
            <a:off x="664880" y="4527613"/>
            <a:ext cx="4812786" cy="497841"/>
          </a:xfrm>
          <a:prstGeom prst="rect">
            <a:avLst/>
          </a:prstGeom>
        </p:spPr>
        <p:txBody>
          <a:bodyPr lIns="0" tIns="0" rIns="0" bIns="0" rtlCol="0" anchor="t">
            <a:spAutoFit/>
          </a:bodyPr>
          <a:lstStyle/>
          <a:p>
            <a:pPr algn="ctr">
              <a:lnSpc>
                <a:spcPts val="4059"/>
              </a:lnSpc>
              <a:spcBef>
                <a:spcPct val="0"/>
              </a:spcBef>
            </a:pPr>
            <a:r>
              <a:rPr lang="en-US" sz="2899">
                <a:solidFill>
                  <a:srgbClr val="426E92"/>
                </a:solidFill>
                <a:latin typeface="TT Norms Bold"/>
              </a:rPr>
              <a:t>The Reasons For that Is:</a:t>
            </a:r>
          </a:p>
        </p:txBody>
      </p:sp>
      <p:sp>
        <p:nvSpPr>
          <p:cNvPr id="8" name="AutoShape 8"/>
          <p:cNvSpPr/>
          <p:nvPr/>
        </p:nvSpPr>
        <p:spPr>
          <a:xfrm>
            <a:off x="16837514" y="9041355"/>
            <a:ext cx="421786" cy="0"/>
          </a:xfrm>
          <a:prstGeom prst="line">
            <a:avLst/>
          </a:prstGeom>
          <a:ln w="47625" cap="flat">
            <a:solidFill>
              <a:srgbClr val="426E92"/>
            </a:solidFill>
            <a:prstDash val="solid"/>
            <a:headEnd type="none" w="sm" len="sm"/>
            <a:tailEnd type="arrow" w="med" len="sm"/>
          </a:ln>
        </p:spPr>
      </p:sp>
      <p:sp>
        <p:nvSpPr>
          <p:cNvPr id="9" name="TextBox 9"/>
          <p:cNvSpPr txBox="1"/>
          <p:nvPr/>
        </p:nvSpPr>
        <p:spPr>
          <a:xfrm>
            <a:off x="10887534" y="8871558"/>
            <a:ext cx="5840242" cy="386742"/>
          </a:xfrm>
          <a:prstGeom prst="rect">
            <a:avLst/>
          </a:prstGeom>
        </p:spPr>
        <p:txBody>
          <a:bodyPr lIns="0" tIns="0" rIns="0" bIns="0" rtlCol="0" anchor="t">
            <a:spAutoFit/>
          </a:bodyPr>
          <a:lstStyle/>
          <a:p>
            <a:pPr algn="r">
              <a:lnSpc>
                <a:spcPts val="3181"/>
              </a:lnSpc>
            </a:pPr>
            <a:r>
              <a:rPr lang="en-US" sz="2272">
                <a:solidFill>
                  <a:srgbClr val="426E92"/>
                </a:solidFill>
                <a:latin typeface="TT Fors Bold"/>
              </a:rPr>
              <a:t>NEXT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1122066" y="947983"/>
            <a:ext cx="8115300" cy="1024261"/>
          </a:xfrm>
          <a:prstGeom prst="rect">
            <a:avLst/>
          </a:prstGeom>
        </p:spPr>
        <p:txBody>
          <a:bodyPr lIns="0" tIns="0" rIns="0" bIns="0" rtlCol="0" anchor="t">
            <a:spAutoFit/>
          </a:bodyPr>
          <a:lstStyle/>
          <a:p>
            <a:pPr>
              <a:lnSpc>
                <a:spcPts val="7700"/>
              </a:lnSpc>
            </a:pPr>
            <a:r>
              <a:rPr lang="en-US" sz="7700" spc="-385">
                <a:solidFill>
                  <a:srgbClr val="426E92"/>
                </a:solidFill>
                <a:latin typeface="TT Norms Bold"/>
              </a:rPr>
              <a:t>Firebase Features</a:t>
            </a:r>
          </a:p>
        </p:txBody>
      </p:sp>
      <p:grpSp>
        <p:nvGrpSpPr>
          <p:cNvPr id="3" name="Group 3"/>
          <p:cNvGrpSpPr/>
          <p:nvPr/>
        </p:nvGrpSpPr>
        <p:grpSpPr>
          <a:xfrm>
            <a:off x="1028700" y="8447811"/>
            <a:ext cx="186732" cy="186732"/>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5757"/>
            </a:solidFill>
            <a:ln w="28575">
              <a:solidFill>
                <a:srgbClr val="FF1616"/>
              </a:solidFill>
            </a:ln>
          </p:spPr>
        </p:sp>
        <p:sp>
          <p:nvSpPr>
            <p:cNvPr id="5" name="TextBox 5"/>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grpSp>
        <p:nvGrpSpPr>
          <p:cNvPr id="6" name="Group 6"/>
          <p:cNvGrpSpPr/>
          <p:nvPr/>
        </p:nvGrpSpPr>
        <p:grpSpPr>
          <a:xfrm>
            <a:off x="1028700" y="7651479"/>
            <a:ext cx="186732" cy="186732"/>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ED957"/>
            </a:solidFill>
            <a:ln w="28575">
              <a:solidFill>
                <a:srgbClr val="008037"/>
              </a:solidFill>
            </a:ln>
          </p:spPr>
        </p:sp>
        <p:sp>
          <p:nvSpPr>
            <p:cNvPr id="8" name="TextBox 8"/>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grpSp>
        <p:nvGrpSpPr>
          <p:cNvPr id="9" name="Group 9"/>
          <p:cNvGrpSpPr/>
          <p:nvPr/>
        </p:nvGrpSpPr>
        <p:grpSpPr>
          <a:xfrm>
            <a:off x="1028700" y="8047761"/>
            <a:ext cx="186732" cy="186732"/>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5757"/>
            </a:solidFill>
            <a:ln w="28575">
              <a:solidFill>
                <a:srgbClr val="FF1616"/>
              </a:solidFill>
            </a:ln>
          </p:spPr>
        </p:sp>
        <p:sp>
          <p:nvSpPr>
            <p:cNvPr id="11" name="TextBox 11"/>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pic>
        <p:nvPicPr>
          <p:cNvPr id="12" name="Picture 12"/>
          <p:cNvPicPr>
            <a:picLocks noChangeAspect="1"/>
          </p:cNvPicPr>
          <p:nvPr/>
        </p:nvPicPr>
        <p:blipFill>
          <a:blip r:embed="rId2"/>
          <a:srcRect/>
          <a:stretch>
            <a:fillRect/>
          </a:stretch>
        </p:blipFill>
        <p:spPr>
          <a:xfrm>
            <a:off x="6062878" y="2425135"/>
            <a:ext cx="11686610" cy="6580298"/>
          </a:xfrm>
          <a:prstGeom prst="rect">
            <a:avLst/>
          </a:prstGeom>
        </p:spPr>
      </p:pic>
      <p:sp>
        <p:nvSpPr>
          <p:cNvPr id="13" name="TextBox 13"/>
          <p:cNvSpPr txBox="1"/>
          <p:nvPr/>
        </p:nvSpPr>
        <p:spPr>
          <a:xfrm>
            <a:off x="1028700" y="6980920"/>
            <a:ext cx="5227460" cy="497204"/>
          </a:xfrm>
          <a:prstGeom prst="rect">
            <a:avLst/>
          </a:prstGeom>
        </p:spPr>
        <p:txBody>
          <a:bodyPr lIns="0" tIns="0" rIns="0" bIns="0" rtlCol="0" anchor="t">
            <a:spAutoFit/>
          </a:bodyPr>
          <a:lstStyle/>
          <a:p>
            <a:pPr>
              <a:lnSpc>
                <a:spcPts val="4050"/>
              </a:lnSpc>
            </a:pPr>
            <a:r>
              <a:rPr lang="en-US" sz="2700">
                <a:solidFill>
                  <a:srgbClr val="426E92"/>
                </a:solidFill>
                <a:latin typeface="TT Norms Light"/>
              </a:rPr>
              <a:t>Features That I Use:</a:t>
            </a:r>
          </a:p>
        </p:txBody>
      </p:sp>
      <p:sp>
        <p:nvSpPr>
          <p:cNvPr id="14" name="TextBox 14"/>
          <p:cNvSpPr txBox="1"/>
          <p:nvPr/>
        </p:nvSpPr>
        <p:spPr>
          <a:xfrm>
            <a:off x="1425152" y="7518129"/>
            <a:ext cx="4831008" cy="1586864"/>
          </a:xfrm>
          <a:prstGeom prst="rect">
            <a:avLst/>
          </a:prstGeom>
        </p:spPr>
        <p:txBody>
          <a:bodyPr lIns="0" tIns="0" rIns="0" bIns="0" rtlCol="0" anchor="t">
            <a:spAutoFit/>
          </a:bodyPr>
          <a:lstStyle/>
          <a:p>
            <a:pPr>
              <a:lnSpc>
                <a:spcPts val="3150"/>
              </a:lnSpc>
            </a:pPr>
            <a:r>
              <a:rPr lang="en-US" sz="2100" spc="-10">
                <a:solidFill>
                  <a:srgbClr val="000000"/>
                </a:solidFill>
                <a:latin typeface="TT Norms Light"/>
              </a:rPr>
              <a:t>Firebase Authentication</a:t>
            </a:r>
          </a:p>
          <a:p>
            <a:pPr>
              <a:lnSpc>
                <a:spcPts val="3150"/>
              </a:lnSpc>
            </a:pPr>
            <a:r>
              <a:rPr lang="en-US" sz="2100" spc="-10">
                <a:solidFill>
                  <a:srgbClr val="000000"/>
                </a:solidFill>
                <a:latin typeface="TT Norms Light"/>
              </a:rPr>
              <a:t>Firebase Storage </a:t>
            </a:r>
          </a:p>
          <a:p>
            <a:pPr>
              <a:lnSpc>
                <a:spcPts val="3150"/>
              </a:lnSpc>
            </a:pPr>
            <a:r>
              <a:rPr lang="en-US" sz="2100" spc="-10">
                <a:solidFill>
                  <a:srgbClr val="000000"/>
                </a:solidFill>
                <a:latin typeface="TT Norms Light"/>
              </a:rPr>
              <a:t>Firebase Database </a:t>
            </a:r>
          </a:p>
          <a:p>
            <a:pPr>
              <a:lnSpc>
                <a:spcPts val="3150"/>
              </a:lnSpc>
            </a:pPr>
            <a:r>
              <a:rPr lang="en-US" sz="2100" spc="-10">
                <a:solidFill>
                  <a:srgbClr val="000000"/>
                </a:solidFill>
                <a:latin typeface="TT Norms Light"/>
              </a:rPr>
              <a:t>Firebase Cloud Messaging</a:t>
            </a:r>
          </a:p>
        </p:txBody>
      </p:sp>
      <p:grpSp>
        <p:nvGrpSpPr>
          <p:cNvPr id="15" name="Group 15"/>
          <p:cNvGrpSpPr/>
          <p:nvPr/>
        </p:nvGrpSpPr>
        <p:grpSpPr>
          <a:xfrm>
            <a:off x="1028700" y="8844093"/>
            <a:ext cx="186732" cy="186732"/>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5757"/>
            </a:solidFill>
            <a:ln w="28575">
              <a:solidFill>
                <a:srgbClr val="FF1616"/>
              </a:solidFill>
            </a:ln>
          </p:spPr>
        </p:sp>
        <p:sp>
          <p:nvSpPr>
            <p:cNvPr id="17" name="TextBox 17"/>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sp>
        <p:nvSpPr>
          <p:cNvPr id="18" name="AutoShape 18"/>
          <p:cNvSpPr/>
          <p:nvPr/>
        </p:nvSpPr>
        <p:spPr>
          <a:xfrm>
            <a:off x="16837514" y="9041355"/>
            <a:ext cx="421786" cy="0"/>
          </a:xfrm>
          <a:prstGeom prst="line">
            <a:avLst/>
          </a:prstGeom>
          <a:ln w="47625" cap="flat">
            <a:solidFill>
              <a:srgbClr val="426E92"/>
            </a:solidFill>
            <a:prstDash val="solid"/>
            <a:headEnd type="none" w="sm" len="sm"/>
            <a:tailEnd type="arrow" w="med" len="sm"/>
          </a:ln>
        </p:spPr>
      </p:sp>
      <p:sp>
        <p:nvSpPr>
          <p:cNvPr id="19" name="TextBox 19"/>
          <p:cNvSpPr txBox="1"/>
          <p:nvPr/>
        </p:nvSpPr>
        <p:spPr>
          <a:xfrm>
            <a:off x="10887534" y="8871558"/>
            <a:ext cx="5840242" cy="386742"/>
          </a:xfrm>
          <a:prstGeom prst="rect">
            <a:avLst/>
          </a:prstGeom>
        </p:spPr>
        <p:txBody>
          <a:bodyPr lIns="0" tIns="0" rIns="0" bIns="0" rtlCol="0" anchor="t">
            <a:spAutoFit/>
          </a:bodyPr>
          <a:lstStyle/>
          <a:p>
            <a:pPr algn="r">
              <a:lnSpc>
                <a:spcPts val="3181"/>
              </a:lnSpc>
            </a:pPr>
            <a:r>
              <a:rPr lang="en-US" sz="2272">
                <a:solidFill>
                  <a:srgbClr val="426E92"/>
                </a:solidFill>
                <a:latin typeface="TT Fors Bold"/>
              </a:rPr>
              <a:t>NEXT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158631" y="2442478"/>
            <a:ext cx="918304" cy="918304"/>
          </a:xfrm>
          <a:prstGeom prst="rect">
            <a:avLst/>
          </a:prstGeom>
        </p:spPr>
      </p:pic>
      <p:pic>
        <p:nvPicPr>
          <p:cNvPr id="3" name="Picture 3"/>
          <p:cNvPicPr>
            <a:picLocks noChangeAspect="1"/>
          </p:cNvPicPr>
          <p:nvPr/>
        </p:nvPicPr>
        <p:blipFill>
          <a:blip r:embed="rId3"/>
          <a:srcRect/>
          <a:stretch>
            <a:fillRect/>
          </a:stretch>
        </p:blipFill>
        <p:spPr>
          <a:xfrm>
            <a:off x="14446059" y="4207587"/>
            <a:ext cx="1059766" cy="1059766"/>
          </a:xfrm>
          <a:prstGeom prst="rect">
            <a:avLst/>
          </a:prstGeom>
        </p:spPr>
      </p:pic>
      <p:pic>
        <p:nvPicPr>
          <p:cNvPr id="4" name="Picture 4"/>
          <p:cNvPicPr>
            <a:picLocks noChangeAspect="1"/>
          </p:cNvPicPr>
          <p:nvPr/>
        </p:nvPicPr>
        <p:blipFill>
          <a:blip r:embed="rId4"/>
          <a:srcRect/>
          <a:stretch>
            <a:fillRect/>
          </a:stretch>
        </p:blipFill>
        <p:spPr>
          <a:xfrm>
            <a:off x="13386293" y="4207587"/>
            <a:ext cx="1059766" cy="1059766"/>
          </a:xfrm>
          <a:prstGeom prst="rect">
            <a:avLst/>
          </a:prstGeom>
        </p:spPr>
      </p:pic>
      <p:pic>
        <p:nvPicPr>
          <p:cNvPr id="5" name="Picture 5"/>
          <p:cNvPicPr>
            <a:picLocks noChangeAspect="1"/>
          </p:cNvPicPr>
          <p:nvPr/>
        </p:nvPicPr>
        <p:blipFill>
          <a:blip r:embed="rId5"/>
          <a:srcRect/>
          <a:stretch>
            <a:fillRect/>
          </a:stretch>
        </p:blipFill>
        <p:spPr>
          <a:xfrm>
            <a:off x="12331202" y="4207587"/>
            <a:ext cx="1059766" cy="1059766"/>
          </a:xfrm>
          <a:prstGeom prst="rect">
            <a:avLst/>
          </a:prstGeom>
        </p:spPr>
      </p:pic>
      <p:pic>
        <p:nvPicPr>
          <p:cNvPr id="6" name="Picture 6"/>
          <p:cNvPicPr>
            <a:picLocks noChangeAspect="1"/>
          </p:cNvPicPr>
          <p:nvPr/>
        </p:nvPicPr>
        <p:blipFill>
          <a:blip r:embed="rId6"/>
          <a:srcRect l="11840" r="10995"/>
          <a:stretch>
            <a:fillRect/>
          </a:stretch>
        </p:blipFill>
        <p:spPr>
          <a:xfrm>
            <a:off x="5730217" y="2345593"/>
            <a:ext cx="1492119" cy="1015189"/>
          </a:xfrm>
          <a:prstGeom prst="rect">
            <a:avLst/>
          </a:prstGeom>
        </p:spPr>
      </p:pic>
      <p:pic>
        <p:nvPicPr>
          <p:cNvPr id="7" name="Picture 7"/>
          <p:cNvPicPr>
            <a:picLocks noChangeAspect="1"/>
          </p:cNvPicPr>
          <p:nvPr/>
        </p:nvPicPr>
        <p:blipFill>
          <a:blip r:embed="rId7"/>
          <a:srcRect/>
          <a:stretch>
            <a:fillRect/>
          </a:stretch>
        </p:blipFill>
        <p:spPr>
          <a:xfrm>
            <a:off x="15583604" y="4318546"/>
            <a:ext cx="1675696" cy="837848"/>
          </a:xfrm>
          <a:prstGeom prst="rect">
            <a:avLst/>
          </a:prstGeom>
        </p:spPr>
      </p:pic>
      <p:pic>
        <p:nvPicPr>
          <p:cNvPr id="8" name="Picture 8"/>
          <p:cNvPicPr>
            <a:picLocks noChangeAspect="1"/>
          </p:cNvPicPr>
          <p:nvPr/>
        </p:nvPicPr>
        <p:blipFill>
          <a:blip r:embed="rId8"/>
          <a:srcRect/>
          <a:stretch>
            <a:fillRect/>
          </a:stretch>
        </p:blipFill>
        <p:spPr>
          <a:xfrm>
            <a:off x="9144000" y="2241394"/>
            <a:ext cx="2202459" cy="1223588"/>
          </a:xfrm>
          <a:prstGeom prst="rect">
            <a:avLst/>
          </a:prstGeom>
        </p:spPr>
      </p:pic>
      <p:pic>
        <p:nvPicPr>
          <p:cNvPr id="9" name="Picture 9"/>
          <p:cNvPicPr>
            <a:picLocks noChangeAspect="1"/>
          </p:cNvPicPr>
          <p:nvPr/>
        </p:nvPicPr>
        <p:blipFill>
          <a:blip r:embed="rId9"/>
          <a:srcRect/>
          <a:stretch>
            <a:fillRect/>
          </a:stretch>
        </p:blipFill>
        <p:spPr>
          <a:xfrm>
            <a:off x="12331202" y="5205025"/>
            <a:ext cx="1603736" cy="801868"/>
          </a:xfrm>
          <a:prstGeom prst="rect">
            <a:avLst/>
          </a:prstGeom>
        </p:spPr>
      </p:pic>
      <p:pic>
        <p:nvPicPr>
          <p:cNvPr id="10" name="Picture 10"/>
          <p:cNvPicPr>
            <a:picLocks noChangeAspect="1"/>
          </p:cNvPicPr>
          <p:nvPr/>
        </p:nvPicPr>
        <p:blipFill>
          <a:blip r:embed="rId10"/>
          <a:srcRect/>
          <a:stretch>
            <a:fillRect/>
          </a:stretch>
        </p:blipFill>
        <p:spPr>
          <a:xfrm>
            <a:off x="13962187" y="5267353"/>
            <a:ext cx="1479080" cy="739540"/>
          </a:xfrm>
          <a:prstGeom prst="rect">
            <a:avLst/>
          </a:prstGeom>
        </p:spPr>
      </p:pic>
      <p:pic>
        <p:nvPicPr>
          <p:cNvPr id="11" name="Picture 11"/>
          <p:cNvPicPr>
            <a:picLocks noChangeAspect="1"/>
          </p:cNvPicPr>
          <p:nvPr/>
        </p:nvPicPr>
        <p:blipFill>
          <a:blip r:embed="rId11"/>
          <a:srcRect/>
          <a:stretch>
            <a:fillRect/>
          </a:stretch>
        </p:blipFill>
        <p:spPr>
          <a:xfrm>
            <a:off x="14920730" y="5120861"/>
            <a:ext cx="1940393" cy="970196"/>
          </a:xfrm>
          <a:prstGeom prst="rect">
            <a:avLst/>
          </a:prstGeom>
        </p:spPr>
      </p:pic>
      <p:pic>
        <p:nvPicPr>
          <p:cNvPr id="12" name="Picture 12"/>
          <p:cNvPicPr>
            <a:picLocks noChangeAspect="1"/>
          </p:cNvPicPr>
          <p:nvPr/>
        </p:nvPicPr>
        <p:blipFill>
          <a:blip r:embed="rId12"/>
          <a:srcRect l="7391"/>
          <a:stretch>
            <a:fillRect/>
          </a:stretch>
        </p:blipFill>
        <p:spPr>
          <a:xfrm>
            <a:off x="16563100" y="5205025"/>
            <a:ext cx="1513176" cy="811492"/>
          </a:xfrm>
          <a:prstGeom prst="rect">
            <a:avLst/>
          </a:prstGeom>
        </p:spPr>
      </p:pic>
      <p:sp>
        <p:nvSpPr>
          <p:cNvPr id="13" name="TextBox 13"/>
          <p:cNvSpPr txBox="1"/>
          <p:nvPr/>
        </p:nvSpPr>
        <p:spPr>
          <a:xfrm>
            <a:off x="3307137" y="934001"/>
            <a:ext cx="12134130" cy="660400"/>
          </a:xfrm>
          <a:prstGeom prst="rect">
            <a:avLst/>
          </a:prstGeom>
        </p:spPr>
        <p:txBody>
          <a:bodyPr lIns="0" tIns="0" rIns="0" bIns="0" rtlCol="0" anchor="t">
            <a:spAutoFit/>
          </a:bodyPr>
          <a:lstStyle/>
          <a:p>
            <a:pPr algn="ctr">
              <a:lnSpc>
                <a:spcPts val="5000"/>
              </a:lnSpc>
            </a:pPr>
            <a:r>
              <a:rPr lang="en-US" sz="5000" spc="-250">
                <a:solidFill>
                  <a:srgbClr val="426E92"/>
                </a:solidFill>
                <a:latin typeface="TT Norms Bold"/>
              </a:rPr>
              <a:t>Companies And Projects Using Firebase</a:t>
            </a:r>
          </a:p>
        </p:txBody>
      </p:sp>
      <p:sp>
        <p:nvSpPr>
          <p:cNvPr id="14" name="TextBox 14"/>
          <p:cNvSpPr txBox="1"/>
          <p:nvPr/>
        </p:nvSpPr>
        <p:spPr>
          <a:xfrm>
            <a:off x="1028700" y="3548013"/>
            <a:ext cx="3245062" cy="2357120"/>
          </a:xfrm>
          <a:prstGeom prst="rect">
            <a:avLst/>
          </a:prstGeom>
        </p:spPr>
        <p:txBody>
          <a:bodyPr lIns="0" tIns="0" rIns="0" bIns="0" rtlCol="0" anchor="t">
            <a:spAutoFit/>
          </a:bodyPr>
          <a:lstStyle/>
          <a:p>
            <a:pPr algn="ctr">
              <a:lnSpc>
                <a:spcPts val="2380"/>
              </a:lnSpc>
              <a:spcBef>
                <a:spcPct val="0"/>
              </a:spcBef>
            </a:pPr>
            <a:r>
              <a:rPr lang="en-US" sz="1700">
                <a:solidFill>
                  <a:srgbClr val="000000"/>
                </a:solidFill>
                <a:latin typeface="TT Fors"/>
              </a:rPr>
              <a:t>Twitch.tv</a:t>
            </a:r>
          </a:p>
          <a:p>
            <a:pPr algn="ctr">
              <a:lnSpc>
                <a:spcPts val="2380"/>
              </a:lnSpc>
              <a:spcBef>
                <a:spcPct val="0"/>
              </a:spcBef>
            </a:pPr>
            <a:r>
              <a:rPr lang="en-US" sz="1700">
                <a:solidFill>
                  <a:srgbClr val="000000"/>
                </a:solidFill>
                <a:latin typeface="TT Fors"/>
              </a:rPr>
              <a:t>It employs Firebase services alongside its existing infrastructure to provide real-time data to its clients. It also utilizes Firebase authentication to provide security features on individual user accounts.</a:t>
            </a:r>
          </a:p>
        </p:txBody>
      </p:sp>
      <p:sp>
        <p:nvSpPr>
          <p:cNvPr id="15" name="TextBox 15"/>
          <p:cNvSpPr txBox="1"/>
          <p:nvPr/>
        </p:nvSpPr>
        <p:spPr>
          <a:xfrm>
            <a:off x="5084211" y="3548013"/>
            <a:ext cx="2784131" cy="2652395"/>
          </a:xfrm>
          <a:prstGeom prst="rect">
            <a:avLst/>
          </a:prstGeom>
        </p:spPr>
        <p:txBody>
          <a:bodyPr lIns="0" tIns="0" rIns="0" bIns="0" rtlCol="0" anchor="t">
            <a:spAutoFit/>
          </a:bodyPr>
          <a:lstStyle/>
          <a:p>
            <a:pPr algn="ctr">
              <a:lnSpc>
                <a:spcPts val="2380"/>
              </a:lnSpc>
            </a:pPr>
            <a:r>
              <a:rPr lang="en-US" sz="1700" dirty="0" err="1">
                <a:solidFill>
                  <a:srgbClr val="000000"/>
                </a:solidFill>
                <a:latin typeface="TT Fors"/>
              </a:rPr>
              <a:t>9GAG</a:t>
            </a:r>
            <a:endParaRPr lang="en-US" sz="1700" dirty="0">
              <a:solidFill>
                <a:srgbClr val="000000"/>
              </a:solidFill>
              <a:latin typeface="TT Fors"/>
            </a:endParaRPr>
          </a:p>
          <a:p>
            <a:pPr algn="ctr">
              <a:lnSpc>
                <a:spcPts val="2380"/>
              </a:lnSpc>
              <a:spcBef>
                <a:spcPct val="0"/>
              </a:spcBef>
            </a:pPr>
            <a:r>
              <a:rPr lang="en-US" sz="1700" dirty="0" err="1">
                <a:solidFill>
                  <a:srgbClr val="000000"/>
                </a:solidFill>
                <a:latin typeface="TT Fors"/>
              </a:rPr>
              <a:t>9gag</a:t>
            </a:r>
            <a:r>
              <a:rPr lang="en-US" sz="1700" dirty="0">
                <a:solidFill>
                  <a:srgbClr val="000000"/>
                </a:solidFill>
                <a:latin typeface="TT Fors"/>
              </a:rPr>
              <a:t> is the biggest meme community on the Internet. It ranks number one on the global entertainment and gaming charts. It employs the Firebase enterprise platform to host its services.</a:t>
            </a:r>
          </a:p>
        </p:txBody>
      </p:sp>
      <p:sp>
        <p:nvSpPr>
          <p:cNvPr id="16" name="TextBox 16"/>
          <p:cNvSpPr txBox="1"/>
          <p:nvPr/>
        </p:nvSpPr>
        <p:spPr>
          <a:xfrm>
            <a:off x="8677968" y="3548013"/>
            <a:ext cx="3096833" cy="2057946"/>
          </a:xfrm>
          <a:prstGeom prst="rect">
            <a:avLst/>
          </a:prstGeom>
        </p:spPr>
        <p:txBody>
          <a:bodyPr lIns="0" tIns="0" rIns="0" bIns="0" rtlCol="0" anchor="t">
            <a:spAutoFit/>
          </a:bodyPr>
          <a:lstStyle/>
          <a:p>
            <a:pPr algn="ctr">
              <a:lnSpc>
                <a:spcPts val="2375"/>
              </a:lnSpc>
            </a:pPr>
            <a:r>
              <a:rPr lang="en-US" sz="1696">
                <a:solidFill>
                  <a:srgbClr val="000000"/>
                </a:solidFill>
                <a:latin typeface="TT Fors"/>
              </a:rPr>
              <a:t>Trustpilot</a:t>
            </a:r>
          </a:p>
          <a:p>
            <a:pPr algn="ctr">
              <a:lnSpc>
                <a:spcPts val="2375"/>
              </a:lnSpc>
            </a:pPr>
            <a:r>
              <a:rPr lang="en-US" sz="1696">
                <a:solidFill>
                  <a:srgbClr val="000000"/>
                </a:solidFill>
                <a:latin typeface="TT Fors"/>
              </a:rPr>
              <a:t>Trustpilot is a digital platform that connects customers with businesses.</a:t>
            </a:r>
          </a:p>
          <a:p>
            <a:pPr algn="ctr">
              <a:lnSpc>
                <a:spcPts val="2375"/>
              </a:lnSpc>
              <a:spcBef>
                <a:spcPct val="0"/>
              </a:spcBef>
            </a:pPr>
            <a:r>
              <a:rPr lang="en-US" sz="1696">
                <a:solidFill>
                  <a:srgbClr val="000000"/>
                </a:solidFill>
                <a:latin typeface="TT Fors"/>
              </a:rPr>
              <a:t>Trustpilot utilizes the Firebase database server for its operation</a:t>
            </a:r>
          </a:p>
        </p:txBody>
      </p:sp>
      <p:sp>
        <p:nvSpPr>
          <p:cNvPr id="17" name="TextBox 17"/>
          <p:cNvSpPr txBox="1"/>
          <p:nvPr/>
        </p:nvSpPr>
        <p:spPr>
          <a:xfrm>
            <a:off x="13324619" y="3322682"/>
            <a:ext cx="3096833" cy="584415"/>
          </a:xfrm>
          <a:prstGeom prst="rect">
            <a:avLst/>
          </a:prstGeom>
        </p:spPr>
        <p:txBody>
          <a:bodyPr lIns="0" tIns="0" rIns="0" bIns="0" rtlCol="0" anchor="t">
            <a:spAutoFit/>
          </a:bodyPr>
          <a:lstStyle/>
          <a:p>
            <a:pPr algn="ctr">
              <a:lnSpc>
                <a:spcPts val="2375"/>
              </a:lnSpc>
              <a:spcBef>
                <a:spcPct val="0"/>
              </a:spcBef>
            </a:pPr>
            <a:r>
              <a:rPr lang="en-US" sz="1696">
                <a:solidFill>
                  <a:srgbClr val="000000"/>
                </a:solidFill>
                <a:latin typeface="TT Fors"/>
              </a:rPr>
              <a:t>Most Known Companies That Use Firebase Services</a:t>
            </a:r>
          </a:p>
        </p:txBody>
      </p:sp>
      <p:sp>
        <p:nvSpPr>
          <p:cNvPr id="18" name="TextBox 18"/>
          <p:cNvSpPr txBox="1"/>
          <p:nvPr/>
        </p:nvSpPr>
        <p:spPr>
          <a:xfrm>
            <a:off x="777875" y="7287622"/>
            <a:ext cx="16481425" cy="1736724"/>
          </a:xfrm>
          <a:prstGeom prst="rect">
            <a:avLst/>
          </a:prstGeom>
        </p:spPr>
        <p:txBody>
          <a:bodyPr lIns="0" tIns="0" rIns="0" bIns="0" rtlCol="0" anchor="t">
            <a:spAutoFit/>
          </a:bodyPr>
          <a:lstStyle/>
          <a:p>
            <a:pPr algn="ctr">
              <a:lnSpc>
                <a:spcPts val="3500"/>
              </a:lnSpc>
              <a:spcBef>
                <a:spcPct val="0"/>
              </a:spcBef>
            </a:pPr>
            <a:r>
              <a:rPr lang="en-US" sz="2500">
                <a:solidFill>
                  <a:srgbClr val="000000"/>
                </a:solidFill>
                <a:latin typeface="TT Norms Light"/>
              </a:rPr>
              <a:t>When you search just take a quick search on google scholar and you can see there are many applications using firebase:</a:t>
            </a:r>
          </a:p>
          <a:p>
            <a:pPr algn="ctr">
              <a:lnSpc>
                <a:spcPts val="3500"/>
              </a:lnSpc>
              <a:spcBef>
                <a:spcPct val="0"/>
              </a:spcBef>
            </a:pPr>
            <a:r>
              <a:rPr lang="en-US" sz="2500">
                <a:solidFill>
                  <a:srgbClr val="000000"/>
                </a:solidFill>
                <a:latin typeface="TT Norms Light"/>
              </a:rPr>
              <a:t>-- Real-time Communication Application Based on Android Using Google Firebase</a:t>
            </a:r>
          </a:p>
          <a:p>
            <a:pPr algn="ctr">
              <a:lnSpc>
                <a:spcPts val="3500"/>
              </a:lnSpc>
              <a:spcBef>
                <a:spcPct val="0"/>
              </a:spcBef>
            </a:pPr>
            <a:r>
              <a:rPr lang="en-US" sz="2500">
                <a:solidFill>
                  <a:srgbClr val="000000"/>
                </a:solidFill>
                <a:latin typeface="TT Norms Light"/>
              </a:rPr>
              <a:t>--FinDoctor–Interactive Android Clinic Geographical Information System Using Firebase and Google Maps API </a:t>
            </a:r>
          </a:p>
          <a:p>
            <a:pPr algn="ctr">
              <a:lnSpc>
                <a:spcPts val="3500"/>
              </a:lnSpc>
              <a:spcBef>
                <a:spcPct val="0"/>
              </a:spcBef>
            </a:pPr>
            <a:r>
              <a:rPr lang="en-US" sz="2500">
                <a:solidFill>
                  <a:srgbClr val="000000"/>
                </a:solidFill>
                <a:latin typeface="TT Norms Light"/>
              </a:rPr>
              <a:t>-- Firebase as BaaS for College Android Application</a:t>
            </a:r>
          </a:p>
        </p:txBody>
      </p:sp>
      <p:sp>
        <p:nvSpPr>
          <p:cNvPr id="19" name="AutoShape 19"/>
          <p:cNvSpPr/>
          <p:nvPr/>
        </p:nvSpPr>
        <p:spPr>
          <a:xfrm>
            <a:off x="16837514" y="9041355"/>
            <a:ext cx="421786" cy="0"/>
          </a:xfrm>
          <a:prstGeom prst="line">
            <a:avLst/>
          </a:prstGeom>
          <a:ln w="47625" cap="flat">
            <a:solidFill>
              <a:srgbClr val="426E92"/>
            </a:solidFill>
            <a:prstDash val="solid"/>
            <a:headEnd type="none" w="sm" len="sm"/>
            <a:tailEnd type="arrow" w="med" len="sm"/>
          </a:ln>
        </p:spPr>
      </p:sp>
      <p:sp>
        <p:nvSpPr>
          <p:cNvPr id="20" name="TextBox 20"/>
          <p:cNvSpPr txBox="1"/>
          <p:nvPr/>
        </p:nvSpPr>
        <p:spPr>
          <a:xfrm>
            <a:off x="10887534" y="8871558"/>
            <a:ext cx="5840242" cy="386742"/>
          </a:xfrm>
          <a:prstGeom prst="rect">
            <a:avLst/>
          </a:prstGeom>
        </p:spPr>
        <p:txBody>
          <a:bodyPr lIns="0" tIns="0" rIns="0" bIns="0" rtlCol="0" anchor="t">
            <a:spAutoFit/>
          </a:bodyPr>
          <a:lstStyle/>
          <a:p>
            <a:pPr algn="r">
              <a:lnSpc>
                <a:spcPts val="3181"/>
              </a:lnSpc>
            </a:pPr>
            <a:r>
              <a:rPr lang="en-US" sz="2272">
                <a:solidFill>
                  <a:srgbClr val="426E92"/>
                </a:solidFill>
                <a:latin typeface="TT Fors Bold"/>
              </a:rPr>
              <a:t>NEXT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39825" b="4536"/>
          <a:stretch>
            <a:fillRect/>
          </a:stretch>
        </p:blipFill>
        <p:spPr>
          <a:xfrm>
            <a:off x="9736698" y="1801577"/>
            <a:ext cx="7833339" cy="5506316"/>
          </a:xfrm>
          <a:prstGeom prst="rect">
            <a:avLst/>
          </a:prstGeom>
        </p:spPr>
      </p:pic>
      <p:sp>
        <p:nvSpPr>
          <p:cNvPr id="3" name="TextBox 3"/>
          <p:cNvSpPr txBox="1"/>
          <p:nvPr/>
        </p:nvSpPr>
        <p:spPr>
          <a:xfrm>
            <a:off x="1028700" y="3578596"/>
            <a:ext cx="7731876" cy="4742781"/>
          </a:xfrm>
          <a:prstGeom prst="rect">
            <a:avLst/>
          </a:prstGeom>
        </p:spPr>
        <p:txBody>
          <a:bodyPr lIns="0" tIns="0" rIns="0" bIns="0" rtlCol="0" anchor="t">
            <a:spAutoFit/>
          </a:bodyPr>
          <a:lstStyle/>
          <a:p>
            <a:pPr>
              <a:lnSpc>
                <a:spcPts val="3417"/>
              </a:lnSpc>
            </a:pPr>
            <a:r>
              <a:rPr lang="en-US" sz="2441">
                <a:solidFill>
                  <a:srgbClr val="000000"/>
                </a:solidFill>
                <a:latin typeface="TT Norms Light"/>
              </a:rPr>
              <a:t>           Firebase Authentication handles logging in and identifying your users. What makes Firebase Authentication unique is that it makes it simple to perform secure logins, which are extremely difficult to implement correctly on your own. It is a service that only requires client-side code to authenticate users. Firebase Auth is compatible with social login providers such as Facebook, Google GitHub, and Twitter. If you are using android studio just one click at the firebase authentication adds all necessarry SDK’s.</a:t>
            </a:r>
          </a:p>
          <a:p>
            <a:pPr>
              <a:lnSpc>
                <a:spcPts val="3417"/>
              </a:lnSpc>
              <a:spcBef>
                <a:spcPct val="0"/>
              </a:spcBef>
            </a:pPr>
            <a:endParaRPr lang="en-US" sz="2441">
              <a:solidFill>
                <a:srgbClr val="000000"/>
              </a:solidFill>
              <a:latin typeface="TT Norms Light"/>
            </a:endParaRPr>
          </a:p>
        </p:txBody>
      </p:sp>
      <p:sp>
        <p:nvSpPr>
          <p:cNvPr id="4" name="TextBox 4"/>
          <p:cNvSpPr txBox="1"/>
          <p:nvPr/>
        </p:nvSpPr>
        <p:spPr>
          <a:xfrm>
            <a:off x="-1520903" y="2602666"/>
            <a:ext cx="12831082" cy="696270"/>
          </a:xfrm>
          <a:prstGeom prst="rect">
            <a:avLst/>
          </a:prstGeom>
        </p:spPr>
        <p:txBody>
          <a:bodyPr lIns="0" tIns="0" rIns="0" bIns="0" rtlCol="0" anchor="t">
            <a:spAutoFit/>
          </a:bodyPr>
          <a:lstStyle/>
          <a:p>
            <a:pPr algn="ctr">
              <a:lnSpc>
                <a:spcPts val="5287"/>
              </a:lnSpc>
            </a:pPr>
            <a:r>
              <a:rPr lang="en-US" sz="5287" spc="-264">
                <a:solidFill>
                  <a:srgbClr val="426E92"/>
                </a:solidFill>
                <a:latin typeface="TT Norms Bold"/>
              </a:rPr>
              <a:t>Firebase Authentication</a:t>
            </a:r>
          </a:p>
        </p:txBody>
      </p:sp>
      <p:sp>
        <p:nvSpPr>
          <p:cNvPr id="5" name="TextBox 5"/>
          <p:cNvSpPr txBox="1"/>
          <p:nvPr/>
        </p:nvSpPr>
        <p:spPr>
          <a:xfrm>
            <a:off x="9736698" y="7481630"/>
            <a:ext cx="4041725" cy="339724"/>
          </a:xfrm>
          <a:prstGeom prst="rect">
            <a:avLst/>
          </a:prstGeom>
        </p:spPr>
        <p:txBody>
          <a:bodyPr lIns="0" tIns="0" rIns="0" bIns="0" rtlCol="0" anchor="t">
            <a:spAutoFit/>
          </a:bodyPr>
          <a:lstStyle/>
          <a:p>
            <a:pPr algn="ctr">
              <a:lnSpc>
                <a:spcPts val="2800"/>
              </a:lnSpc>
            </a:pPr>
            <a:r>
              <a:rPr lang="en-US" sz="2000">
                <a:solidFill>
                  <a:srgbClr val="426E92"/>
                </a:solidFill>
                <a:latin typeface="Abril Fatface"/>
              </a:rPr>
              <a:t>Firebase Authentication and Users</a:t>
            </a:r>
          </a:p>
        </p:txBody>
      </p:sp>
      <p:sp>
        <p:nvSpPr>
          <p:cNvPr id="6" name="AutoShape 6"/>
          <p:cNvSpPr/>
          <p:nvPr/>
        </p:nvSpPr>
        <p:spPr>
          <a:xfrm>
            <a:off x="16837514" y="9041355"/>
            <a:ext cx="421786" cy="0"/>
          </a:xfrm>
          <a:prstGeom prst="line">
            <a:avLst/>
          </a:prstGeom>
          <a:ln w="47625" cap="flat">
            <a:solidFill>
              <a:srgbClr val="426E92"/>
            </a:solidFill>
            <a:prstDash val="solid"/>
            <a:headEnd type="none" w="sm" len="sm"/>
            <a:tailEnd type="arrow" w="med" len="sm"/>
          </a:ln>
        </p:spPr>
      </p:sp>
      <p:sp>
        <p:nvSpPr>
          <p:cNvPr id="7" name="TextBox 7"/>
          <p:cNvSpPr txBox="1"/>
          <p:nvPr/>
        </p:nvSpPr>
        <p:spPr>
          <a:xfrm>
            <a:off x="10887534" y="8871558"/>
            <a:ext cx="5840242" cy="386742"/>
          </a:xfrm>
          <a:prstGeom prst="rect">
            <a:avLst/>
          </a:prstGeom>
        </p:spPr>
        <p:txBody>
          <a:bodyPr lIns="0" tIns="0" rIns="0" bIns="0" rtlCol="0" anchor="t">
            <a:spAutoFit/>
          </a:bodyPr>
          <a:lstStyle/>
          <a:p>
            <a:pPr algn="r">
              <a:lnSpc>
                <a:spcPts val="3181"/>
              </a:lnSpc>
            </a:pPr>
            <a:r>
              <a:rPr lang="en-US" sz="2272">
                <a:solidFill>
                  <a:srgbClr val="426E92"/>
                </a:solidFill>
                <a:latin typeface="TT Fors Bold"/>
              </a:rPr>
              <a:t>NEXT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1568" b="6430"/>
          <a:stretch>
            <a:fillRect/>
          </a:stretch>
        </p:blipFill>
        <p:spPr>
          <a:xfrm>
            <a:off x="888869" y="2013837"/>
            <a:ext cx="7731174" cy="5669862"/>
          </a:xfrm>
          <a:prstGeom prst="rect">
            <a:avLst/>
          </a:prstGeom>
        </p:spPr>
      </p:pic>
      <p:sp>
        <p:nvSpPr>
          <p:cNvPr id="3" name="TextBox 3"/>
          <p:cNvSpPr txBox="1"/>
          <p:nvPr/>
        </p:nvSpPr>
        <p:spPr>
          <a:xfrm>
            <a:off x="9609110" y="3500512"/>
            <a:ext cx="8246728" cy="4028029"/>
          </a:xfrm>
          <a:prstGeom prst="rect">
            <a:avLst/>
          </a:prstGeom>
        </p:spPr>
        <p:txBody>
          <a:bodyPr lIns="0" tIns="0" rIns="0" bIns="0" rtlCol="0" anchor="t">
            <a:spAutoFit/>
          </a:bodyPr>
          <a:lstStyle/>
          <a:p>
            <a:pPr>
              <a:lnSpc>
                <a:spcPts val="3544"/>
              </a:lnSpc>
            </a:pPr>
            <a:r>
              <a:rPr lang="en-US" sz="2531">
                <a:solidFill>
                  <a:srgbClr val="000000"/>
                </a:solidFill>
                <a:latin typeface="TT Norms Light"/>
              </a:rPr>
              <a:t>Cloud Storage is for app developers who need to store and serve user-generated content, such as photos or videos. It is actually Google's cloud storage that firebase uses it exactly as it is. The Firebase SDKs for Cloud Storage add Google security to file uploads and downloads for your Firebase apps, regardless of network quality. In addition, the developer can use it to store images, audio, video, or other user-generated content.</a:t>
            </a:r>
          </a:p>
          <a:p>
            <a:pPr>
              <a:lnSpc>
                <a:spcPts val="3544"/>
              </a:lnSpc>
              <a:spcBef>
                <a:spcPct val="0"/>
              </a:spcBef>
            </a:pPr>
            <a:endParaRPr lang="en-US" sz="2531">
              <a:solidFill>
                <a:srgbClr val="000000"/>
              </a:solidFill>
              <a:latin typeface="TT Norms Light"/>
            </a:endParaRPr>
          </a:p>
        </p:txBody>
      </p:sp>
      <p:sp>
        <p:nvSpPr>
          <p:cNvPr id="4" name="TextBox 4"/>
          <p:cNvSpPr txBox="1"/>
          <p:nvPr/>
        </p:nvSpPr>
        <p:spPr>
          <a:xfrm>
            <a:off x="7480994" y="2887737"/>
            <a:ext cx="12134130" cy="660400"/>
          </a:xfrm>
          <a:prstGeom prst="rect">
            <a:avLst/>
          </a:prstGeom>
        </p:spPr>
        <p:txBody>
          <a:bodyPr lIns="0" tIns="0" rIns="0" bIns="0" rtlCol="0" anchor="t">
            <a:spAutoFit/>
          </a:bodyPr>
          <a:lstStyle/>
          <a:p>
            <a:pPr algn="ctr">
              <a:lnSpc>
                <a:spcPts val="5000"/>
              </a:lnSpc>
            </a:pPr>
            <a:r>
              <a:rPr lang="en-US" sz="5000" spc="-250">
                <a:solidFill>
                  <a:srgbClr val="426E92"/>
                </a:solidFill>
                <a:latin typeface="TT Norms Bold"/>
              </a:rPr>
              <a:t>Firebase Storage </a:t>
            </a:r>
          </a:p>
        </p:txBody>
      </p:sp>
      <p:sp>
        <p:nvSpPr>
          <p:cNvPr id="5" name="TextBox 5"/>
          <p:cNvSpPr txBox="1"/>
          <p:nvPr/>
        </p:nvSpPr>
        <p:spPr>
          <a:xfrm>
            <a:off x="860865" y="7815005"/>
            <a:ext cx="3459559" cy="349249"/>
          </a:xfrm>
          <a:prstGeom prst="rect">
            <a:avLst/>
          </a:prstGeom>
        </p:spPr>
        <p:txBody>
          <a:bodyPr lIns="0" tIns="0" rIns="0" bIns="0" rtlCol="0" anchor="t">
            <a:spAutoFit/>
          </a:bodyPr>
          <a:lstStyle/>
          <a:p>
            <a:pPr algn="ctr">
              <a:lnSpc>
                <a:spcPts val="2800"/>
              </a:lnSpc>
            </a:pPr>
            <a:r>
              <a:rPr lang="en-US" sz="2000">
                <a:solidFill>
                  <a:srgbClr val="426E92"/>
                </a:solidFill>
                <a:latin typeface="TT Norms Bold"/>
              </a:rPr>
              <a:t>Firebase Storage and Folders</a:t>
            </a:r>
          </a:p>
        </p:txBody>
      </p:sp>
      <p:sp>
        <p:nvSpPr>
          <p:cNvPr id="6" name="AutoShape 6"/>
          <p:cNvSpPr/>
          <p:nvPr/>
        </p:nvSpPr>
        <p:spPr>
          <a:xfrm>
            <a:off x="16837514" y="9041355"/>
            <a:ext cx="421786" cy="0"/>
          </a:xfrm>
          <a:prstGeom prst="line">
            <a:avLst/>
          </a:prstGeom>
          <a:ln w="47625" cap="flat">
            <a:solidFill>
              <a:srgbClr val="426E92"/>
            </a:solidFill>
            <a:prstDash val="solid"/>
            <a:headEnd type="none" w="sm" len="sm"/>
            <a:tailEnd type="arrow" w="med" len="sm"/>
          </a:ln>
        </p:spPr>
      </p:sp>
      <p:sp>
        <p:nvSpPr>
          <p:cNvPr id="7" name="TextBox 7"/>
          <p:cNvSpPr txBox="1"/>
          <p:nvPr/>
        </p:nvSpPr>
        <p:spPr>
          <a:xfrm>
            <a:off x="10887534" y="8871558"/>
            <a:ext cx="5840242" cy="386742"/>
          </a:xfrm>
          <a:prstGeom prst="rect">
            <a:avLst/>
          </a:prstGeom>
        </p:spPr>
        <p:txBody>
          <a:bodyPr lIns="0" tIns="0" rIns="0" bIns="0" rtlCol="0" anchor="t">
            <a:spAutoFit/>
          </a:bodyPr>
          <a:lstStyle/>
          <a:p>
            <a:pPr algn="r">
              <a:lnSpc>
                <a:spcPts val="3181"/>
              </a:lnSpc>
            </a:pPr>
            <a:r>
              <a:rPr lang="en-US" sz="2272">
                <a:solidFill>
                  <a:srgbClr val="426E92"/>
                </a:solidFill>
                <a:latin typeface="TT Fors Bold"/>
              </a:rPr>
              <a:t>NEXT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15216" b="7496"/>
          <a:stretch>
            <a:fillRect/>
          </a:stretch>
        </p:blipFill>
        <p:spPr>
          <a:xfrm>
            <a:off x="9872032" y="1790622"/>
            <a:ext cx="7833339" cy="5669862"/>
          </a:xfrm>
          <a:prstGeom prst="rect">
            <a:avLst/>
          </a:prstGeom>
        </p:spPr>
      </p:pic>
      <p:sp>
        <p:nvSpPr>
          <p:cNvPr id="3" name="TextBox 3"/>
          <p:cNvSpPr txBox="1"/>
          <p:nvPr/>
        </p:nvSpPr>
        <p:spPr>
          <a:xfrm>
            <a:off x="984645" y="2873158"/>
            <a:ext cx="8159355" cy="5744104"/>
          </a:xfrm>
          <a:prstGeom prst="rect">
            <a:avLst/>
          </a:prstGeom>
        </p:spPr>
        <p:txBody>
          <a:bodyPr lIns="0" tIns="0" rIns="0" bIns="0" rtlCol="0" anchor="t">
            <a:spAutoFit/>
          </a:bodyPr>
          <a:lstStyle/>
          <a:p>
            <a:pPr>
              <a:lnSpc>
                <a:spcPts val="4170"/>
              </a:lnSpc>
            </a:pPr>
            <a:r>
              <a:rPr lang="en-US" sz="2979">
                <a:solidFill>
                  <a:srgbClr val="000000"/>
                </a:solidFill>
                <a:latin typeface="TT Norms Light"/>
              </a:rPr>
              <a:t>           Firebase offers  a real-time database and a backend. The Firebase Realtime Database is a database that is hosted in the cloud. The application developer is given an API that allows application data to be synchronized among clients and stored on Firebase's cloud. Firebase's real-time database capability is extremely simple to utilize. Unstructured data can be readily added to the database once the Firebase and database requirements are introduced to the program.</a:t>
            </a:r>
          </a:p>
          <a:p>
            <a:pPr>
              <a:lnSpc>
                <a:spcPts val="4170"/>
              </a:lnSpc>
              <a:spcBef>
                <a:spcPct val="0"/>
              </a:spcBef>
            </a:pPr>
            <a:endParaRPr lang="en-US" sz="2979">
              <a:solidFill>
                <a:srgbClr val="000000"/>
              </a:solidFill>
              <a:latin typeface="TT Norms Light"/>
            </a:endParaRPr>
          </a:p>
        </p:txBody>
      </p:sp>
      <p:sp>
        <p:nvSpPr>
          <p:cNvPr id="4" name="TextBox 4"/>
          <p:cNvSpPr txBox="1"/>
          <p:nvPr/>
        </p:nvSpPr>
        <p:spPr>
          <a:xfrm>
            <a:off x="-1529350" y="2269908"/>
            <a:ext cx="12134130" cy="660400"/>
          </a:xfrm>
          <a:prstGeom prst="rect">
            <a:avLst/>
          </a:prstGeom>
        </p:spPr>
        <p:txBody>
          <a:bodyPr lIns="0" tIns="0" rIns="0" bIns="0" rtlCol="0" anchor="t">
            <a:spAutoFit/>
          </a:bodyPr>
          <a:lstStyle/>
          <a:p>
            <a:pPr algn="ctr">
              <a:lnSpc>
                <a:spcPts val="5000"/>
              </a:lnSpc>
            </a:pPr>
            <a:r>
              <a:rPr lang="en-US" sz="5000" spc="-250">
                <a:solidFill>
                  <a:srgbClr val="426E92"/>
                </a:solidFill>
                <a:latin typeface="TT Norms Bold"/>
              </a:rPr>
              <a:t>Firebase Database</a:t>
            </a:r>
          </a:p>
        </p:txBody>
      </p:sp>
      <p:sp>
        <p:nvSpPr>
          <p:cNvPr id="5" name="TextBox 5"/>
          <p:cNvSpPr txBox="1"/>
          <p:nvPr/>
        </p:nvSpPr>
        <p:spPr>
          <a:xfrm>
            <a:off x="10055786" y="7612467"/>
            <a:ext cx="3403550" cy="339724"/>
          </a:xfrm>
          <a:prstGeom prst="rect">
            <a:avLst/>
          </a:prstGeom>
        </p:spPr>
        <p:txBody>
          <a:bodyPr lIns="0" tIns="0" rIns="0" bIns="0" rtlCol="0" anchor="t">
            <a:spAutoFit/>
          </a:bodyPr>
          <a:lstStyle/>
          <a:p>
            <a:pPr algn="ctr">
              <a:lnSpc>
                <a:spcPts val="2800"/>
              </a:lnSpc>
            </a:pPr>
            <a:r>
              <a:rPr lang="en-US" sz="2000">
                <a:solidFill>
                  <a:srgbClr val="426E92"/>
                </a:solidFill>
                <a:latin typeface="Abril Fatface"/>
              </a:rPr>
              <a:t>Firebase Storage and Folders</a:t>
            </a:r>
          </a:p>
        </p:txBody>
      </p:sp>
      <p:sp>
        <p:nvSpPr>
          <p:cNvPr id="6" name="AutoShape 6"/>
          <p:cNvSpPr/>
          <p:nvPr/>
        </p:nvSpPr>
        <p:spPr>
          <a:xfrm>
            <a:off x="16837514" y="9041355"/>
            <a:ext cx="421786" cy="0"/>
          </a:xfrm>
          <a:prstGeom prst="line">
            <a:avLst/>
          </a:prstGeom>
          <a:ln w="47625" cap="flat">
            <a:solidFill>
              <a:srgbClr val="426E92"/>
            </a:solidFill>
            <a:prstDash val="solid"/>
            <a:headEnd type="none" w="sm" len="sm"/>
            <a:tailEnd type="arrow" w="med" len="sm"/>
          </a:ln>
        </p:spPr>
      </p:sp>
      <p:sp>
        <p:nvSpPr>
          <p:cNvPr id="7" name="TextBox 7"/>
          <p:cNvSpPr txBox="1"/>
          <p:nvPr/>
        </p:nvSpPr>
        <p:spPr>
          <a:xfrm>
            <a:off x="10887534" y="8871558"/>
            <a:ext cx="5840242" cy="386742"/>
          </a:xfrm>
          <a:prstGeom prst="rect">
            <a:avLst/>
          </a:prstGeom>
        </p:spPr>
        <p:txBody>
          <a:bodyPr lIns="0" tIns="0" rIns="0" bIns="0" rtlCol="0" anchor="t">
            <a:spAutoFit/>
          </a:bodyPr>
          <a:lstStyle/>
          <a:p>
            <a:pPr algn="r">
              <a:lnSpc>
                <a:spcPts val="3181"/>
              </a:lnSpc>
            </a:pPr>
            <a:r>
              <a:rPr lang="en-US" sz="2272">
                <a:solidFill>
                  <a:srgbClr val="426E92"/>
                </a:solidFill>
                <a:latin typeface="TT Fors Bold"/>
              </a:rPr>
              <a:t>NEXT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1541</Words>
  <Application>Microsoft Office PowerPoint</Application>
  <PresentationFormat>Özel</PresentationFormat>
  <Paragraphs>115</Paragraphs>
  <Slides>24</Slides>
  <Notes>0</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24</vt:i4>
      </vt:variant>
    </vt:vector>
  </HeadingPairs>
  <TitlesOfParts>
    <vt:vector size="34" baseType="lpstr">
      <vt:lpstr>TT Norms Bold</vt:lpstr>
      <vt:lpstr>Calibri</vt:lpstr>
      <vt:lpstr>TT Norms</vt:lpstr>
      <vt:lpstr>Arial</vt:lpstr>
      <vt:lpstr>Studly</vt:lpstr>
      <vt:lpstr>TT Fors</vt:lpstr>
      <vt:lpstr>TT Fors Bold</vt:lpstr>
      <vt:lpstr>Abril Fatface</vt:lpstr>
      <vt:lpstr>TT Norms Light</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Application Using Firebase and Android Studio</dc:title>
  <cp:lastModifiedBy>ŞABAN ÇEPNİ</cp:lastModifiedBy>
  <cp:revision>2</cp:revision>
  <dcterms:created xsi:type="dcterms:W3CDTF">2006-08-16T00:00:00Z</dcterms:created>
  <dcterms:modified xsi:type="dcterms:W3CDTF">2023-01-18T20:29:43Z</dcterms:modified>
  <dc:identifier>DAFYBEaMHOI</dc:identifier>
</cp:coreProperties>
</file>